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1"/>
  </p:sldMasterIdLst>
  <p:sldIdLst>
    <p:sldId id="256" r:id="rId2"/>
    <p:sldId id="257" r:id="rId3"/>
    <p:sldId id="364" r:id="rId4"/>
    <p:sldId id="365" r:id="rId5"/>
    <p:sldId id="366" r:id="rId6"/>
    <p:sldId id="367" r:id="rId7"/>
    <p:sldId id="368" r:id="rId8"/>
    <p:sldId id="371" r:id="rId9"/>
    <p:sldId id="372" r:id="rId10"/>
    <p:sldId id="374" r:id="rId11"/>
    <p:sldId id="375" r:id="rId12"/>
    <p:sldId id="376" r:id="rId13"/>
    <p:sldId id="377" r:id="rId14"/>
    <p:sldId id="378" r:id="rId15"/>
    <p:sldId id="381" r:id="rId16"/>
    <p:sldId id="379" r:id="rId17"/>
    <p:sldId id="380" r:id="rId18"/>
    <p:sldId id="382" r:id="rId19"/>
    <p:sldId id="383" r:id="rId20"/>
    <p:sldId id="384" r:id="rId21"/>
    <p:sldId id="388" r:id="rId22"/>
    <p:sldId id="386" r:id="rId23"/>
    <p:sldId id="387" r:id="rId24"/>
    <p:sldId id="389" r:id="rId25"/>
    <p:sldId id="391" r:id="rId26"/>
    <p:sldId id="392" r:id="rId27"/>
    <p:sldId id="393" r:id="rId28"/>
    <p:sldId id="394" r:id="rId29"/>
    <p:sldId id="385" r:id="rId30"/>
    <p:sldId id="396" r:id="rId31"/>
    <p:sldId id="397" r:id="rId32"/>
    <p:sldId id="398" r:id="rId33"/>
    <p:sldId id="399" r:id="rId34"/>
    <p:sldId id="395" r:id="rId35"/>
    <p:sldId id="400" r:id="rId36"/>
    <p:sldId id="401" r:id="rId37"/>
    <p:sldId id="363" r:id="rId38"/>
    <p:sldId id="402" r:id="rId39"/>
    <p:sldId id="322" r:id="rId4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2" autoAdjust="0"/>
    <p:restoredTop sz="94660"/>
  </p:normalViewPr>
  <p:slideViewPr>
    <p:cSldViewPr>
      <p:cViewPr>
        <p:scale>
          <a:sx n="75" d="100"/>
          <a:sy n="75" d="100"/>
        </p:scale>
        <p:origin x="-18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13C1D3B9-A2FD-43D2-AA5E-872F86E7436D}" type="datetimeFigureOut">
              <a:rPr lang="pt-BR" smtClean="0"/>
              <a:pPr/>
              <a:t>03/06/2014</a:t>
            </a:fld>
            <a:endParaRPr lang="pt-B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lang="pt-B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91937251-EAB5-4C78-91D1-F710D59692F0}"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13C1D3B9-A2FD-43D2-AA5E-872F86E7436D}" type="datetimeFigureOut">
              <a:rPr lang="pt-BR" smtClean="0"/>
              <a:pPr/>
              <a:t>03/06/2014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91937251-EAB5-4C78-91D1-F710D59692F0}"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13C1D3B9-A2FD-43D2-AA5E-872F86E7436D}" type="datetimeFigureOut">
              <a:rPr lang="pt-BR" smtClean="0"/>
              <a:pPr/>
              <a:t>03/06/2014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91937251-EAB5-4C78-91D1-F710D59692F0}"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13C1D3B9-A2FD-43D2-AA5E-872F86E7436D}" type="datetimeFigureOut">
              <a:rPr lang="pt-BR" smtClean="0"/>
              <a:pPr/>
              <a:t>03/06/2014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91937251-EAB5-4C78-91D1-F710D59692F0}" type="slidenum">
              <a:rPr lang="pt-BR" smtClean="0"/>
              <a:pPr/>
              <a:t>‹nº›</a:t>
            </a:fld>
            <a:endParaRPr lang="pt-BR"/>
          </a:p>
        </p:txBody>
      </p:sp>
      <p:sp>
        <p:nvSpPr>
          <p:cNvPr id="7" name="Título 6"/>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13C1D3B9-A2FD-43D2-AA5E-872F86E7436D}" type="datetimeFigureOut">
              <a:rPr lang="pt-BR" smtClean="0"/>
              <a:pPr/>
              <a:t>03/06/2014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91937251-EAB5-4C78-91D1-F710D59692F0}" type="slidenum">
              <a:rPr lang="pt-BR" smtClean="0"/>
              <a:pPr/>
              <a:t>‹nº›</a:t>
            </a:fld>
            <a:endParaRPr lang="pt-BR"/>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13C1D3B9-A2FD-43D2-AA5E-872F86E7436D}" type="datetimeFigureOut">
              <a:rPr lang="pt-BR" smtClean="0"/>
              <a:pPr/>
              <a:t>03/06/2014</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91937251-EAB5-4C78-91D1-F710D59692F0}" type="slidenum">
              <a:rPr lang="pt-BR" smtClean="0"/>
              <a:pPr/>
              <a:t>‹nº›</a:t>
            </a:fld>
            <a:endParaRPr lang="pt-BR"/>
          </a:p>
        </p:txBody>
      </p:sp>
      <p:sp>
        <p:nvSpPr>
          <p:cNvPr id="8" name="Título 7"/>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13C1D3B9-A2FD-43D2-AA5E-872F86E7436D}" type="datetimeFigureOut">
              <a:rPr lang="pt-BR" smtClean="0"/>
              <a:pPr/>
              <a:t>03/06/2014</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91937251-EAB5-4C78-91D1-F710D59692F0}"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fld id="{13C1D3B9-A2FD-43D2-AA5E-872F86E7436D}" type="datetimeFigureOut">
              <a:rPr lang="pt-BR" smtClean="0"/>
              <a:pPr/>
              <a:t>03/06/2014</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91937251-EAB5-4C78-91D1-F710D59692F0}" type="slidenum">
              <a:rPr lang="pt-BR" smtClean="0"/>
              <a:pPr/>
              <a:t>‹nº›</a:t>
            </a:fld>
            <a:endParaRPr lang="pt-BR"/>
          </a:p>
        </p:txBody>
      </p:sp>
      <p:sp>
        <p:nvSpPr>
          <p:cNvPr id="6" name="Título 5"/>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13C1D3B9-A2FD-43D2-AA5E-872F86E7436D}" type="datetimeFigureOut">
              <a:rPr lang="pt-BR" smtClean="0"/>
              <a:pPr/>
              <a:t>03/06/2014</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91937251-EAB5-4C78-91D1-F710D59692F0}"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extLst/>
          </a:lstStyle>
          <a:p>
            <a:fld id="{13C1D3B9-A2FD-43D2-AA5E-872F86E7436D}" type="datetimeFigureOut">
              <a:rPr lang="pt-BR" smtClean="0"/>
              <a:pPr/>
              <a:t>03/06/2014</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91937251-EAB5-4C78-91D1-F710D59692F0}"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13C1D3B9-A2FD-43D2-AA5E-872F86E7436D}" type="datetimeFigureOut">
              <a:rPr lang="pt-BR" smtClean="0"/>
              <a:pPr/>
              <a:t>03/06/2014</a:t>
            </a:fld>
            <a:endParaRPr lang="pt-B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B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91937251-EAB5-4C78-91D1-F710D59692F0}" type="slidenum">
              <a:rPr lang="pt-BR" smtClean="0"/>
              <a:pPr/>
              <a:t>‹nº›</a:t>
            </a:fld>
            <a:endParaRPr lang="pt-B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estilo do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3C1D3B9-A2FD-43D2-AA5E-872F86E7436D}" type="datetimeFigureOut">
              <a:rPr lang="pt-BR" smtClean="0"/>
              <a:pPr/>
              <a:t>03/06/2014</a:t>
            </a:fld>
            <a:endParaRPr lang="pt-B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B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1937251-EAB5-4C78-91D1-F710D59692F0}"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legislacao.planalto.gov.br/legisla/legislacao.nsf/Viw_Identificacao/lei%2010.741-2003?OpenDocume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Inconstitucionalidade por Omissão</a:t>
            </a:r>
            <a:endParaRPr lang="pt-BR" dirty="0"/>
          </a:p>
        </p:txBody>
      </p:sp>
      <p:sp>
        <p:nvSpPr>
          <p:cNvPr id="3" name="Subtítulo 2"/>
          <p:cNvSpPr>
            <a:spLocks noGrp="1"/>
          </p:cNvSpPr>
          <p:nvPr>
            <p:ph type="subTitle" idx="1"/>
          </p:nvPr>
        </p:nvSpPr>
        <p:spPr/>
        <p:txBody>
          <a:bodyPr/>
          <a:lstStyle/>
          <a:p>
            <a:r>
              <a:rPr lang="pt-BR" dirty="0" smtClean="0"/>
              <a:t>Maria Cristina Barboza</a:t>
            </a:r>
          </a:p>
          <a:p>
            <a:r>
              <a:rPr lang="pt-BR" dirty="0" smtClean="0"/>
              <a:t>mc.barboza@uol.com.br</a:t>
            </a:r>
            <a:endParaRPr lang="pt-BR" dirty="0"/>
          </a:p>
        </p:txBody>
      </p:sp>
      <p:pic>
        <p:nvPicPr>
          <p:cNvPr id="23554" name="Picture 2" descr="Instituto do Legislativo Paulista"/>
          <p:cNvPicPr>
            <a:picLocks noChangeAspect="1" noChangeArrowheads="1"/>
          </p:cNvPicPr>
          <p:nvPr/>
        </p:nvPicPr>
        <p:blipFill>
          <a:blip r:embed="rId2" cstate="print"/>
          <a:srcRect/>
          <a:stretch>
            <a:fillRect/>
          </a:stretch>
        </p:blipFill>
        <p:spPr bwMode="auto">
          <a:xfrm>
            <a:off x="7524750" y="0"/>
            <a:ext cx="1619250" cy="101917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5188032"/>
          </a:xfrm>
        </p:spPr>
        <p:txBody>
          <a:bodyPr>
            <a:normAutofit fontScale="92500" lnSpcReduction="10000"/>
          </a:bodyPr>
          <a:lstStyle/>
          <a:p>
            <a:r>
              <a:rPr lang="pt-BR" sz="2800" dirty="0" smtClean="0"/>
              <a:t>No caso da omissão inconstitucional parcial </a:t>
            </a:r>
            <a:r>
              <a:rPr lang="pt-BR" sz="2800" b="1" dirty="0" smtClean="0">
                <a:solidFill>
                  <a:schemeClr val="accent1">
                    <a:lumMod val="75000"/>
                  </a:schemeClr>
                </a:solidFill>
              </a:rPr>
              <a:t>é possível ocorrer a inadequação da declaração de nulidade da lei vigente</a:t>
            </a:r>
            <a:r>
              <a:rPr lang="pt-BR" sz="2800" dirty="0" smtClean="0"/>
              <a:t>, como destacam Meirelles, Wald e Mendes: </a:t>
            </a:r>
          </a:p>
          <a:p>
            <a:r>
              <a:rPr lang="pt-BR" sz="2800" dirty="0" smtClean="0"/>
              <a:t>"Evidentemente, a cassação da norma inconstitucional (declaração de nulidade) não se mostra apta, no mais das vezes, para solver os problemas decorrentes da omissão parcial" (2009, p. 452). </a:t>
            </a:r>
          </a:p>
          <a:p>
            <a:r>
              <a:rPr lang="pt-BR" sz="2800" b="1" dirty="0" smtClean="0">
                <a:solidFill>
                  <a:schemeClr val="accent1">
                    <a:lumMod val="75000"/>
                  </a:schemeClr>
                </a:solidFill>
              </a:rPr>
              <a:t>Quando declarada a inconstitucionalidade por omissão parcial pode ser utilizada a técnica da declaração de inconstitucionalidade sem pronúncia de nulidade</a:t>
            </a:r>
            <a:r>
              <a:rPr lang="pt-BR" sz="2800" dirty="0" smtClean="0"/>
              <a:t>. </a:t>
            </a:r>
          </a:p>
          <a:p>
            <a:endParaRPr lang="pt-BR" sz="2800" dirty="0" smtClean="0"/>
          </a:p>
        </p:txBody>
      </p:sp>
      <p:sp>
        <p:nvSpPr>
          <p:cNvPr id="3" name="Título 2"/>
          <p:cNvSpPr>
            <a:spLocks noGrp="1"/>
          </p:cNvSpPr>
          <p:nvPr>
            <p:ph type="title"/>
          </p:nvPr>
        </p:nvSpPr>
        <p:spPr/>
        <p:txBody>
          <a:bodyPr>
            <a:normAutofit fontScale="90000"/>
          </a:bodyPr>
          <a:lstStyle/>
          <a:p>
            <a:r>
              <a:rPr lang="pt-BR" dirty="0" smtClean="0">
                <a:solidFill>
                  <a:schemeClr val="accent1">
                    <a:lumMod val="75000"/>
                  </a:schemeClr>
                </a:solidFill>
              </a:rPr>
              <a:t>Reconhecimento da omissão parcial</a:t>
            </a:r>
            <a:endParaRPr lang="pt-BR" dirty="0">
              <a:solidFill>
                <a:schemeClr val="accent1">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5188032"/>
          </a:xfrm>
        </p:spPr>
        <p:txBody>
          <a:bodyPr>
            <a:normAutofit lnSpcReduction="10000"/>
          </a:bodyPr>
          <a:lstStyle/>
          <a:p>
            <a:r>
              <a:rPr lang="pt-BR" sz="2800" dirty="0" smtClean="0"/>
              <a:t>Exemplos utilizados:</a:t>
            </a:r>
          </a:p>
          <a:p>
            <a:r>
              <a:rPr lang="pt-BR" sz="2800" dirty="0" smtClean="0"/>
              <a:t>Declarar a mora do legislador e cientificá-lo quanto a inconstitucionalidade por omissão.</a:t>
            </a:r>
          </a:p>
          <a:p>
            <a:r>
              <a:rPr lang="pt-BR" sz="2800" dirty="0" smtClean="0"/>
              <a:t>Declarar a mora do legislador e cientificá-lo quanto a inconstitucionalidade por omissão, e estabelecer um prazo para as providências legislativas.</a:t>
            </a:r>
          </a:p>
          <a:p>
            <a:r>
              <a:rPr lang="pt-BR" sz="2800" dirty="0" smtClean="0"/>
              <a:t>Definir a norma a ser aplicada ao caso concreto, com efeitos </a:t>
            </a:r>
            <a:r>
              <a:rPr lang="pt-BR" sz="2800" i="1" dirty="0" smtClean="0"/>
              <a:t>inter partes</a:t>
            </a:r>
            <a:r>
              <a:rPr lang="pt-BR" sz="2800" dirty="0" smtClean="0"/>
              <a:t>.</a:t>
            </a:r>
          </a:p>
          <a:p>
            <a:r>
              <a:rPr lang="pt-BR" sz="2800" dirty="0" smtClean="0"/>
              <a:t> Definir a norma a ser aplicada ao caso concreto, com efeitos </a:t>
            </a:r>
            <a:r>
              <a:rPr lang="pt-BR" sz="2800" i="1" dirty="0" smtClean="0"/>
              <a:t>erga </a:t>
            </a:r>
            <a:r>
              <a:rPr lang="pt-BR" sz="2800" i="1" dirty="0" err="1" smtClean="0"/>
              <a:t>omnes</a:t>
            </a:r>
            <a:r>
              <a:rPr lang="pt-BR" sz="2800" dirty="0" smtClean="0"/>
              <a:t>.</a:t>
            </a:r>
          </a:p>
          <a:p>
            <a:endParaRPr lang="pt-BR" sz="2800" dirty="0" smtClean="0"/>
          </a:p>
        </p:txBody>
      </p:sp>
      <p:sp>
        <p:nvSpPr>
          <p:cNvPr id="3" name="Título 2"/>
          <p:cNvSpPr>
            <a:spLocks noGrp="1"/>
          </p:cNvSpPr>
          <p:nvPr>
            <p:ph type="title"/>
          </p:nvPr>
        </p:nvSpPr>
        <p:spPr/>
        <p:txBody>
          <a:bodyPr>
            <a:normAutofit fontScale="90000"/>
          </a:bodyPr>
          <a:lstStyle/>
          <a:p>
            <a:r>
              <a:rPr lang="pt-BR" dirty="0" smtClean="0">
                <a:solidFill>
                  <a:schemeClr val="accent1">
                    <a:lumMod val="75000"/>
                  </a:schemeClr>
                </a:solidFill>
              </a:rPr>
              <a:t>(3) Efeitos do reconhecimento da omissão</a:t>
            </a:r>
            <a:endParaRPr lang="pt-BR" dirty="0">
              <a:solidFill>
                <a:schemeClr val="accent1">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5188032"/>
          </a:xfrm>
        </p:spPr>
        <p:txBody>
          <a:bodyPr>
            <a:normAutofit fontScale="92500" lnSpcReduction="20000"/>
          </a:bodyPr>
          <a:lstStyle/>
          <a:p>
            <a:r>
              <a:rPr lang="pt-BR" sz="2800" dirty="0" smtClean="0"/>
              <a:t>Foi alegada a </a:t>
            </a:r>
            <a:r>
              <a:rPr lang="pt-BR" sz="2800" b="1" dirty="0" smtClean="0">
                <a:solidFill>
                  <a:schemeClr val="accent1">
                    <a:lumMod val="75000"/>
                  </a:schemeClr>
                </a:solidFill>
              </a:rPr>
              <a:t>insuficiência do valor do Salário Mínimo </a:t>
            </a:r>
            <a:r>
              <a:rPr lang="pt-BR" sz="2800" dirty="0" smtClean="0"/>
              <a:t>para cumprir a determinação do art. 7º, IV da Constituição de 1988.</a:t>
            </a:r>
          </a:p>
          <a:p>
            <a:r>
              <a:rPr lang="pt-BR" sz="2800" dirty="0" smtClean="0"/>
              <a:t>O </a:t>
            </a:r>
            <a:r>
              <a:rPr lang="pt-BR" sz="2800" b="1" dirty="0" smtClean="0">
                <a:solidFill>
                  <a:schemeClr val="accent1">
                    <a:lumMod val="75000"/>
                  </a:schemeClr>
                </a:solidFill>
              </a:rPr>
              <a:t>STF entendeu que se tratava de uma inconstitucionalidade por omissão parcial</a:t>
            </a:r>
            <a:r>
              <a:rPr lang="pt-BR" sz="2800" dirty="0" smtClean="0"/>
              <a:t>, pois era "[...] derivada da insuficiente concretização, pelo Poder Público, do conteúdo material da norma impositiva fundada na Carta Política". </a:t>
            </a:r>
          </a:p>
          <a:p>
            <a:r>
              <a:rPr lang="pt-BR" sz="2800" dirty="0" smtClean="0"/>
              <a:t>O </a:t>
            </a:r>
            <a:r>
              <a:rPr lang="pt-BR" sz="2800" b="1" dirty="0" smtClean="0">
                <a:solidFill>
                  <a:schemeClr val="accent1">
                    <a:lumMod val="75000"/>
                  </a:schemeClr>
                </a:solidFill>
              </a:rPr>
              <a:t>meio correto para se buscar guarida do Judiciário seria a impetração da </a:t>
            </a:r>
            <a:r>
              <a:rPr lang="pt-BR" sz="2800" b="1" dirty="0" err="1" smtClean="0">
                <a:solidFill>
                  <a:schemeClr val="accent1">
                    <a:lumMod val="75000"/>
                  </a:schemeClr>
                </a:solidFill>
              </a:rPr>
              <a:t>ADO</a:t>
            </a:r>
            <a:r>
              <a:rPr lang="pt-BR" sz="2800" dirty="0" smtClean="0"/>
              <a:t>. </a:t>
            </a:r>
          </a:p>
          <a:p>
            <a:r>
              <a:rPr lang="pt-BR" sz="2800" dirty="0" smtClean="0"/>
              <a:t>Entendendo o STF pela impossibilidade de conversão da ADI em </a:t>
            </a:r>
            <a:r>
              <a:rPr lang="pt-BR" sz="2800" dirty="0" err="1" smtClean="0"/>
              <a:t>ADO</a:t>
            </a:r>
            <a:r>
              <a:rPr lang="pt-BR" sz="2800" dirty="0" smtClean="0"/>
              <a:t>, a ADI 1.439/DF </a:t>
            </a:r>
            <a:r>
              <a:rPr lang="pt-BR" sz="2800" b="1" dirty="0" smtClean="0">
                <a:solidFill>
                  <a:schemeClr val="accent1">
                    <a:lumMod val="75000"/>
                  </a:schemeClr>
                </a:solidFill>
              </a:rPr>
              <a:t>não foi conhecida </a:t>
            </a:r>
            <a:r>
              <a:rPr lang="pt-BR" sz="2800" dirty="0" smtClean="0"/>
              <a:t>(ADI 1.439/DF. Rel.: ministro Celso de Mello. Julgamento: 22/05/1996. DJ: 30/05/2003)</a:t>
            </a:r>
          </a:p>
          <a:p>
            <a:endParaRPr lang="pt-BR" sz="2800" dirty="0"/>
          </a:p>
        </p:txBody>
      </p:sp>
      <p:sp>
        <p:nvSpPr>
          <p:cNvPr id="3" name="Título 2"/>
          <p:cNvSpPr>
            <a:spLocks noGrp="1"/>
          </p:cNvSpPr>
          <p:nvPr>
            <p:ph type="title"/>
          </p:nvPr>
        </p:nvSpPr>
        <p:spPr/>
        <p:txBody>
          <a:bodyPr>
            <a:normAutofit/>
          </a:bodyPr>
          <a:lstStyle/>
          <a:p>
            <a:r>
              <a:rPr lang="pt-BR" dirty="0" smtClean="0">
                <a:solidFill>
                  <a:schemeClr val="accent1">
                    <a:lumMod val="75000"/>
                  </a:schemeClr>
                </a:solidFill>
              </a:rPr>
              <a:t>ADI 1.439/DF</a:t>
            </a:r>
            <a:endParaRPr lang="pt-BR" dirty="0">
              <a:solidFill>
                <a:schemeClr val="accent1">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5188032"/>
          </a:xfrm>
        </p:spPr>
        <p:txBody>
          <a:bodyPr>
            <a:normAutofit fontScale="92500" lnSpcReduction="20000"/>
          </a:bodyPr>
          <a:lstStyle/>
          <a:p>
            <a:r>
              <a:rPr lang="pt-BR" sz="2800" dirty="0" smtClean="0"/>
              <a:t>ADI 1.442/DF. Rel.: ministro Celso de Mello. Julgamento: 03/11/2004. DJ: 29/04/2005:</a:t>
            </a:r>
          </a:p>
          <a:p>
            <a:endParaRPr lang="pt-BR" sz="2800" dirty="0" smtClean="0"/>
          </a:p>
          <a:p>
            <a:r>
              <a:rPr lang="pt-BR" sz="2800" dirty="0" smtClean="0"/>
              <a:t>“</a:t>
            </a:r>
            <a:r>
              <a:rPr lang="pt-BR" sz="2800" b="1" dirty="0" smtClean="0">
                <a:solidFill>
                  <a:schemeClr val="accent1">
                    <a:lumMod val="75000"/>
                  </a:schemeClr>
                </a:solidFill>
              </a:rPr>
              <a:t>A revogação superveniente do ato estatal impugnado faz instaurar situação de </a:t>
            </a:r>
            <a:r>
              <a:rPr lang="pt-BR" sz="2800" b="1" dirty="0" err="1" smtClean="0">
                <a:solidFill>
                  <a:schemeClr val="accent1">
                    <a:lumMod val="75000"/>
                  </a:schemeClr>
                </a:solidFill>
              </a:rPr>
              <a:t>prejudicialidade</a:t>
            </a:r>
            <a:r>
              <a:rPr lang="pt-BR" sz="2800" b="1" dirty="0" smtClean="0">
                <a:solidFill>
                  <a:schemeClr val="accent1">
                    <a:lumMod val="75000"/>
                  </a:schemeClr>
                </a:solidFill>
              </a:rPr>
              <a:t> </a:t>
            </a:r>
            <a:r>
              <a:rPr lang="pt-BR" sz="2800" dirty="0" smtClean="0"/>
              <a:t>que provoca a extinção anômala do processo de fiscalização abstrata de constitucionalidade, eis que a ab-rogação do diploma normativo questionado opera, quanto a este, a sua </a:t>
            </a:r>
            <a:r>
              <a:rPr lang="pt-BR" sz="2800" b="1" dirty="0" smtClean="0">
                <a:solidFill>
                  <a:schemeClr val="accent1">
                    <a:lumMod val="75000"/>
                  </a:schemeClr>
                </a:solidFill>
              </a:rPr>
              <a:t>exclusão do sistema de direito positivo, causando, desse modo, a perda ulterior e objeto da própria ação direta</a:t>
            </a:r>
            <a:r>
              <a:rPr lang="pt-BR" sz="2800" dirty="0" smtClean="0"/>
              <a:t>, independentemente da ocorrência, ou não, de efeitos residuais concretos”.</a:t>
            </a:r>
          </a:p>
          <a:p>
            <a:pPr>
              <a:buNone/>
            </a:pPr>
            <a:r>
              <a:rPr lang="pt-BR" sz="2800" dirty="0" smtClean="0"/>
              <a:t> </a:t>
            </a:r>
          </a:p>
          <a:p>
            <a:endParaRPr lang="pt-BR" sz="2800" dirty="0"/>
          </a:p>
        </p:txBody>
      </p:sp>
      <p:sp>
        <p:nvSpPr>
          <p:cNvPr id="3" name="Título 2"/>
          <p:cNvSpPr>
            <a:spLocks noGrp="1"/>
          </p:cNvSpPr>
          <p:nvPr>
            <p:ph type="title"/>
          </p:nvPr>
        </p:nvSpPr>
        <p:spPr/>
        <p:txBody>
          <a:bodyPr>
            <a:normAutofit/>
          </a:bodyPr>
          <a:lstStyle/>
          <a:p>
            <a:r>
              <a:rPr lang="pt-BR" dirty="0" smtClean="0">
                <a:solidFill>
                  <a:schemeClr val="accent1">
                    <a:lumMod val="75000"/>
                  </a:schemeClr>
                </a:solidFill>
              </a:rPr>
              <a:t>ADI 1.442/DF</a:t>
            </a:r>
            <a:endParaRPr lang="pt-BR" dirty="0">
              <a:solidFill>
                <a:schemeClr val="accent1">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5188032"/>
          </a:xfrm>
        </p:spPr>
        <p:txBody>
          <a:bodyPr>
            <a:normAutofit fontScale="92500" lnSpcReduction="10000"/>
          </a:bodyPr>
          <a:lstStyle/>
          <a:p>
            <a:r>
              <a:rPr lang="pt-BR" sz="2800" dirty="0" smtClean="0"/>
              <a:t>Essa ação visou à declaração da inconstitucionalidade dos </a:t>
            </a:r>
            <a:r>
              <a:rPr lang="pt-BR" sz="2800" b="1" dirty="0" smtClean="0">
                <a:solidFill>
                  <a:schemeClr val="accent1">
                    <a:lumMod val="75000"/>
                  </a:schemeClr>
                </a:solidFill>
              </a:rPr>
              <a:t>coeficientes de participação dos Estados e do Distrito Federal definidos na Lei Complementar nº. 62/89</a:t>
            </a:r>
            <a:r>
              <a:rPr lang="pt-BR" sz="2800" dirty="0" smtClean="0"/>
              <a:t>, pois estes não levavam em consideração os dados do Censo do Instituto Brasileiro de Geografia e Estatística (IBGE), e consequentemente não realizavam a vontade do constituinte, "[...] uma vez que o </a:t>
            </a:r>
            <a:r>
              <a:rPr lang="pt-BR" sz="2800" b="1" dirty="0" smtClean="0">
                <a:solidFill>
                  <a:schemeClr val="accent1">
                    <a:lumMod val="75000"/>
                  </a:schemeClr>
                </a:solidFill>
              </a:rPr>
              <a:t>artigo 161 da Constituição dispõe que o estabelecimento dos critérios de rateio deve promover 'o equilíbrio socioeconômico entre Estados e Municípios’</a:t>
            </a:r>
            <a:r>
              <a:rPr lang="pt-BR" sz="2800" dirty="0" smtClean="0"/>
              <a:t>” (ADI 875/DF. Rel.: ministro Gilmar Mendes. Julgamento: 24/02/2010. DJ: 29/04/2010).</a:t>
            </a:r>
          </a:p>
        </p:txBody>
      </p:sp>
      <p:sp>
        <p:nvSpPr>
          <p:cNvPr id="3" name="Título 2"/>
          <p:cNvSpPr>
            <a:spLocks noGrp="1"/>
          </p:cNvSpPr>
          <p:nvPr>
            <p:ph type="title"/>
          </p:nvPr>
        </p:nvSpPr>
        <p:spPr/>
        <p:txBody>
          <a:bodyPr>
            <a:normAutofit/>
          </a:bodyPr>
          <a:lstStyle/>
          <a:p>
            <a:r>
              <a:rPr lang="pt-BR" dirty="0" smtClean="0">
                <a:solidFill>
                  <a:schemeClr val="accent1">
                    <a:lumMod val="75000"/>
                  </a:schemeClr>
                </a:solidFill>
              </a:rPr>
              <a:t>ADI 875/DF</a:t>
            </a:r>
            <a:endParaRPr lang="pt-BR" dirty="0">
              <a:solidFill>
                <a:schemeClr val="accent1">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5188032"/>
          </a:xfrm>
        </p:spPr>
        <p:txBody>
          <a:bodyPr>
            <a:normAutofit fontScale="92500" lnSpcReduction="20000"/>
          </a:bodyPr>
          <a:lstStyle/>
          <a:p>
            <a:r>
              <a:rPr lang="pt-BR" sz="2800" dirty="0" smtClean="0"/>
              <a:t>O ministro </a:t>
            </a:r>
            <a:r>
              <a:rPr lang="pt-BR" sz="2800" b="1" dirty="0" smtClean="0">
                <a:solidFill>
                  <a:schemeClr val="accent1">
                    <a:lumMod val="75000"/>
                  </a:schemeClr>
                </a:solidFill>
              </a:rPr>
              <a:t>Gilmar Mendes </a:t>
            </a:r>
            <a:r>
              <a:rPr lang="pt-BR" sz="2800" dirty="0" smtClean="0"/>
              <a:t>destacou </a:t>
            </a:r>
            <a:r>
              <a:rPr lang="pt-BR" sz="2800" b="1" dirty="0" smtClean="0">
                <a:solidFill>
                  <a:schemeClr val="accent1">
                    <a:lumMod val="75000"/>
                  </a:schemeClr>
                </a:solidFill>
              </a:rPr>
              <a:t>a existência de uma conexão entre pedidos de inconstitucionalidade por ação e por omissão parcial, </a:t>
            </a:r>
            <a:r>
              <a:rPr lang="pt-BR" sz="2800" dirty="0" smtClean="0"/>
              <a:t>porque foram impetradas quatro ADI - 1.987/DF, 875/DF, 2.727/DF e 3.243/DF - com o mesmo fundamento, mas com pedidos distintos: "[...] uns pela declaração da inconstitucionalidade por omissão e outros pela declaração da inconstitucionalidade (por ação), da Lei Complementar n.º 62, de 1989", norma esta que determina "[...] o cálculo, a entrega e o controle da liberação dos recursos do Fundo de Participação dos Estados e do Distrito Federal (</a:t>
            </a:r>
            <a:r>
              <a:rPr lang="pt-BR" sz="2800" dirty="0" err="1" smtClean="0"/>
              <a:t>FPE</a:t>
            </a:r>
            <a:r>
              <a:rPr lang="pt-BR" sz="2800" dirty="0" smtClean="0"/>
              <a:t>)" (ADI 875/DF. Rel.: ministro Gilmar Mendes. Julgamento: 24/02/2010. DJ: 29/04/2010).</a:t>
            </a:r>
          </a:p>
          <a:p>
            <a:pPr>
              <a:buNone/>
            </a:pPr>
            <a:endParaRPr lang="pt-BR" sz="2800" dirty="0" smtClean="0"/>
          </a:p>
        </p:txBody>
      </p:sp>
      <p:sp>
        <p:nvSpPr>
          <p:cNvPr id="3" name="Título 2"/>
          <p:cNvSpPr>
            <a:spLocks noGrp="1"/>
          </p:cNvSpPr>
          <p:nvPr>
            <p:ph type="title"/>
          </p:nvPr>
        </p:nvSpPr>
        <p:spPr/>
        <p:txBody>
          <a:bodyPr>
            <a:normAutofit/>
          </a:bodyPr>
          <a:lstStyle/>
          <a:p>
            <a:r>
              <a:rPr lang="pt-BR" dirty="0" smtClean="0">
                <a:solidFill>
                  <a:schemeClr val="accent1">
                    <a:lumMod val="75000"/>
                  </a:schemeClr>
                </a:solidFill>
              </a:rPr>
              <a:t>ADI 875/DF</a:t>
            </a:r>
            <a:endParaRPr lang="pt-BR" dirty="0">
              <a:solidFill>
                <a:schemeClr val="accent1">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67544" y="1484784"/>
            <a:ext cx="8229600" cy="5188032"/>
          </a:xfrm>
        </p:spPr>
        <p:txBody>
          <a:bodyPr>
            <a:normAutofit/>
          </a:bodyPr>
          <a:lstStyle/>
          <a:p>
            <a:r>
              <a:rPr lang="pt-BR" sz="2800" dirty="0" smtClean="0"/>
              <a:t>Destaca o ministro Gilmar Mendes que "</a:t>
            </a:r>
            <a:r>
              <a:rPr lang="pt-BR" sz="2800" b="1" dirty="0" smtClean="0">
                <a:solidFill>
                  <a:schemeClr val="accent1">
                    <a:lumMod val="75000"/>
                  </a:schemeClr>
                </a:solidFill>
              </a:rPr>
              <a:t>a declaração de inconstitucionalidade da omissão parcial do legislador - mesmo nesses mecanismos especiais, como o mandado de injunção e a ação direta de inconstitucionalidade da omissão - contém, portanto, a declaração da inconstitucionalidade da lei</a:t>
            </a:r>
            <a:r>
              <a:rPr lang="pt-BR" sz="2800" dirty="0" smtClean="0"/>
              <a:t>" </a:t>
            </a:r>
          </a:p>
          <a:p>
            <a:r>
              <a:rPr lang="pt-BR" sz="2800" dirty="0" smtClean="0"/>
              <a:t>ADI 875/DF. Rel.: ministro Gilmar Mendes. Julgamento: 24/02/2010. DJ: 29/04/2010. </a:t>
            </a:r>
            <a:endParaRPr lang="pt-BR" sz="2800" dirty="0"/>
          </a:p>
        </p:txBody>
      </p:sp>
      <p:sp>
        <p:nvSpPr>
          <p:cNvPr id="3" name="Título 2"/>
          <p:cNvSpPr>
            <a:spLocks noGrp="1"/>
          </p:cNvSpPr>
          <p:nvPr>
            <p:ph type="title"/>
          </p:nvPr>
        </p:nvSpPr>
        <p:spPr/>
        <p:txBody>
          <a:bodyPr>
            <a:normAutofit/>
          </a:bodyPr>
          <a:lstStyle/>
          <a:p>
            <a:r>
              <a:rPr lang="pt-BR" dirty="0" smtClean="0">
                <a:solidFill>
                  <a:schemeClr val="accent1">
                    <a:lumMod val="75000"/>
                  </a:schemeClr>
                </a:solidFill>
              </a:rPr>
              <a:t>ADI 875/DF</a:t>
            </a:r>
            <a:endParaRPr lang="pt-BR" dirty="0">
              <a:solidFill>
                <a:schemeClr val="accent1">
                  <a:lumMod val="7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1484784"/>
            <a:ext cx="8784976" cy="5188032"/>
          </a:xfrm>
        </p:spPr>
        <p:txBody>
          <a:bodyPr>
            <a:normAutofit fontScale="70000" lnSpcReduction="20000"/>
          </a:bodyPr>
          <a:lstStyle/>
          <a:p>
            <a:r>
              <a:rPr lang="pt-BR" sz="2800" dirty="0" smtClean="0"/>
              <a:t>De acordo com o ministro Gilmar Mendes, a questão mais relevante é a </a:t>
            </a:r>
            <a:r>
              <a:rPr lang="pt-BR" sz="2800" b="1" dirty="0" smtClean="0">
                <a:solidFill>
                  <a:schemeClr val="accent1">
                    <a:lumMod val="75000"/>
                  </a:schemeClr>
                </a:solidFill>
              </a:rPr>
              <a:t>seleção da "[...] técnica de decisão apropriada para superar as situações inconstitucionais propiciadas pela chamada omissão legislativa", pois "[...] a cassação da norma inconstitucional (declaração de nulidade) não se mostra apta, ao mais das vezes, a solver os problemas decorrentes da omissão parcial</a:t>
            </a:r>
            <a:r>
              <a:rPr lang="pt-BR" sz="2800" dirty="0" smtClean="0"/>
              <a:t>, mormente da chamada exclusão de benefício incompatível com o princípio da igualdade". </a:t>
            </a:r>
          </a:p>
          <a:p>
            <a:r>
              <a:rPr lang="pt-BR" sz="2800" dirty="0" smtClean="0"/>
              <a:t>Temos, assim, </a:t>
            </a:r>
            <a:r>
              <a:rPr lang="pt-BR" sz="2800" b="1" dirty="0" smtClean="0">
                <a:solidFill>
                  <a:schemeClr val="accent1">
                    <a:lumMod val="75000"/>
                  </a:schemeClr>
                </a:solidFill>
              </a:rPr>
              <a:t>uma tensão entre o princípio da nulidade e o princípio da segurança jurídica</a:t>
            </a:r>
            <a:r>
              <a:rPr lang="pt-BR" sz="2800" dirty="0" smtClean="0"/>
              <a:t>. </a:t>
            </a:r>
          </a:p>
          <a:p>
            <a:r>
              <a:rPr lang="pt-BR" sz="2800" dirty="0" smtClean="0"/>
              <a:t>O ministro Gilmar Mendes, ao final do seu voto, destaca que </a:t>
            </a:r>
            <a:r>
              <a:rPr lang="pt-BR" sz="2800" b="1" dirty="0" smtClean="0">
                <a:solidFill>
                  <a:schemeClr val="accent1">
                    <a:lumMod val="75000"/>
                  </a:schemeClr>
                </a:solidFill>
              </a:rPr>
              <a:t>é possível afastar o princípio da nulidade quando declarada a inconstitucionalidade de lei em razão da omissão parcial, </a:t>
            </a:r>
            <a:r>
              <a:rPr lang="pt-BR" sz="2800" dirty="0" smtClean="0"/>
              <a:t>mas isso deve ocorrer somente quando </a:t>
            </a:r>
            <a:r>
              <a:rPr lang="pt-BR" sz="2800" b="1" dirty="0" smtClean="0">
                <a:solidFill>
                  <a:schemeClr val="accent1">
                    <a:lumMod val="75000"/>
                  </a:schemeClr>
                </a:solidFill>
              </a:rPr>
              <a:t>"for possível demonstrar, com base numa ponderação concreta, que a declaração de inconstitucionalidade ortodoxa envolveria o sacrifício da segurança jurídica ou de outro valor constitucional materializável sob a forma de interesse social</a:t>
            </a:r>
            <a:r>
              <a:rPr lang="pt-BR" sz="2800" dirty="0" smtClean="0"/>
              <a:t>" </a:t>
            </a:r>
          </a:p>
          <a:p>
            <a:r>
              <a:rPr lang="pt-BR" sz="2800" dirty="0" smtClean="0"/>
              <a:t>ADI 875/DF. Rel.: ministro Gilmar Mendes. Julgamento: 24/02/2010. DJ: 29/04/2010. </a:t>
            </a:r>
            <a:endParaRPr lang="pt-BR" sz="2800" dirty="0"/>
          </a:p>
        </p:txBody>
      </p:sp>
      <p:sp>
        <p:nvSpPr>
          <p:cNvPr id="3" name="Título 2"/>
          <p:cNvSpPr>
            <a:spLocks noGrp="1"/>
          </p:cNvSpPr>
          <p:nvPr>
            <p:ph type="title"/>
          </p:nvPr>
        </p:nvSpPr>
        <p:spPr/>
        <p:txBody>
          <a:bodyPr>
            <a:normAutofit/>
          </a:bodyPr>
          <a:lstStyle/>
          <a:p>
            <a:r>
              <a:rPr lang="pt-BR" dirty="0" smtClean="0">
                <a:solidFill>
                  <a:schemeClr val="accent1">
                    <a:lumMod val="75000"/>
                  </a:schemeClr>
                </a:solidFill>
              </a:rPr>
              <a:t>ADI 875/DF</a:t>
            </a:r>
            <a:endParaRPr lang="pt-BR" dirty="0">
              <a:solidFill>
                <a:schemeClr val="accent1">
                  <a:lumMod val="7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1484784"/>
            <a:ext cx="8784976" cy="5188032"/>
          </a:xfrm>
        </p:spPr>
        <p:txBody>
          <a:bodyPr>
            <a:normAutofit/>
          </a:bodyPr>
          <a:lstStyle/>
          <a:p>
            <a:r>
              <a:rPr lang="pt-BR" sz="2800" dirty="0" smtClean="0"/>
              <a:t>O STF decidiu então pela declaração da "[...] inconstitucionalidade, sem a pronúncia da nulidade, do art. 2º, incisos I e II, §§ 1º, 2º e 3º, e do Anexo único, da Lei Complementar nº 62/1989, assegurada a sua aplicabilidade até 31 de dezembro de 2012“.</a:t>
            </a:r>
          </a:p>
          <a:p>
            <a:r>
              <a:rPr lang="pt-BR" sz="2800" dirty="0" smtClean="0"/>
              <a:t>ADI 875/DF. Rel.: ministro Gilmar Mendes. Julgamento: 24/02/2010. DJ: 29/04/2010. </a:t>
            </a:r>
            <a:endParaRPr lang="pt-BR" sz="2800" dirty="0"/>
          </a:p>
        </p:txBody>
      </p:sp>
      <p:sp>
        <p:nvSpPr>
          <p:cNvPr id="3" name="Título 2"/>
          <p:cNvSpPr>
            <a:spLocks noGrp="1"/>
          </p:cNvSpPr>
          <p:nvPr>
            <p:ph type="title"/>
          </p:nvPr>
        </p:nvSpPr>
        <p:spPr/>
        <p:txBody>
          <a:bodyPr>
            <a:normAutofit/>
          </a:bodyPr>
          <a:lstStyle/>
          <a:p>
            <a:r>
              <a:rPr lang="pt-BR" dirty="0" smtClean="0">
                <a:solidFill>
                  <a:schemeClr val="accent1">
                    <a:lumMod val="75000"/>
                  </a:schemeClr>
                </a:solidFill>
              </a:rPr>
              <a:t>ADI 875/DF</a:t>
            </a:r>
            <a:endParaRPr lang="pt-BR" dirty="0">
              <a:solidFill>
                <a:schemeClr val="accent1">
                  <a:lumMod val="7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1484784"/>
            <a:ext cx="8784976" cy="5188032"/>
          </a:xfrm>
        </p:spPr>
        <p:txBody>
          <a:bodyPr>
            <a:normAutofit lnSpcReduction="10000"/>
          </a:bodyPr>
          <a:lstStyle/>
          <a:p>
            <a:r>
              <a:rPr lang="pt-BR" sz="2800" dirty="0" smtClean="0"/>
              <a:t>A </a:t>
            </a:r>
            <a:r>
              <a:rPr lang="pt-BR" sz="2800" b="1" dirty="0" smtClean="0">
                <a:solidFill>
                  <a:schemeClr val="accent1">
                    <a:lumMod val="75000"/>
                  </a:schemeClr>
                </a:solidFill>
              </a:rPr>
              <a:t>norma regulamentadora não foi promulgada</a:t>
            </a:r>
            <a:r>
              <a:rPr lang="pt-BR" sz="2800" dirty="0" smtClean="0"/>
              <a:t>.</a:t>
            </a:r>
          </a:p>
          <a:p>
            <a:r>
              <a:rPr lang="pt-BR" sz="2800" dirty="0" smtClean="0"/>
              <a:t>Saímos de uma situação de </a:t>
            </a:r>
            <a:r>
              <a:rPr lang="pt-BR" sz="2800" b="1" dirty="0" smtClean="0">
                <a:solidFill>
                  <a:schemeClr val="accent1">
                    <a:lumMod val="75000"/>
                  </a:schemeClr>
                </a:solidFill>
              </a:rPr>
              <a:t>inconstitucionalidade sem pronúncia de nulidade, para uma situação de inconstitucionalidade por omissão </a:t>
            </a:r>
            <a:r>
              <a:rPr lang="pt-BR" sz="2800" dirty="0" smtClean="0"/>
              <a:t>em 31/12/2012. </a:t>
            </a:r>
          </a:p>
          <a:p>
            <a:r>
              <a:rPr lang="pt-BR" sz="2800" dirty="0" smtClean="0"/>
              <a:t>Impasse: considerar a Lei Complementar nº. 62/1989 nula, ou estender mais uma vez o seu prazo de vigência, embora declaradamente inconstitucional</a:t>
            </a:r>
            <a:r>
              <a:rPr lang="pt-BR" sz="2800" b="1" dirty="0" smtClean="0">
                <a:solidFill>
                  <a:schemeClr val="accent1">
                    <a:lumMod val="75000"/>
                  </a:schemeClr>
                </a:solidFill>
              </a:rPr>
              <a:t>? </a:t>
            </a:r>
          </a:p>
          <a:p>
            <a:r>
              <a:rPr lang="pt-BR" sz="2800" dirty="0" smtClean="0"/>
              <a:t>Não cabendo mais ADI, nesse caso, como resolver a questão</a:t>
            </a:r>
            <a:r>
              <a:rPr lang="pt-BR" sz="2800" b="1" dirty="0" smtClean="0">
                <a:solidFill>
                  <a:schemeClr val="accent1">
                    <a:lumMod val="75000"/>
                  </a:schemeClr>
                </a:solidFill>
              </a:rPr>
              <a:t>?</a:t>
            </a:r>
            <a:endParaRPr lang="pt-BR" sz="2800" b="1" dirty="0">
              <a:solidFill>
                <a:schemeClr val="accent1">
                  <a:lumMod val="75000"/>
                </a:schemeClr>
              </a:solidFill>
            </a:endParaRPr>
          </a:p>
        </p:txBody>
      </p:sp>
      <p:sp>
        <p:nvSpPr>
          <p:cNvPr id="3" name="Título 2"/>
          <p:cNvSpPr>
            <a:spLocks noGrp="1"/>
          </p:cNvSpPr>
          <p:nvPr>
            <p:ph type="title"/>
          </p:nvPr>
        </p:nvSpPr>
        <p:spPr/>
        <p:txBody>
          <a:bodyPr>
            <a:normAutofit/>
          </a:bodyPr>
          <a:lstStyle/>
          <a:p>
            <a:r>
              <a:rPr lang="pt-BR" dirty="0" smtClean="0">
                <a:solidFill>
                  <a:schemeClr val="accent1">
                    <a:lumMod val="75000"/>
                  </a:schemeClr>
                </a:solidFill>
              </a:rPr>
              <a:t>ADI 875/DF</a:t>
            </a:r>
            <a:endParaRPr lang="pt-BR" dirty="0">
              <a:solidFill>
                <a:schemeClr val="accent1">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5260040"/>
          </a:xfrm>
        </p:spPr>
        <p:txBody>
          <a:bodyPr>
            <a:normAutofit/>
          </a:bodyPr>
          <a:lstStyle/>
          <a:p>
            <a:r>
              <a:rPr lang="pt-BR" sz="3200" dirty="0" smtClean="0"/>
              <a:t>Aula 1 - O Mandado de Injunção.</a:t>
            </a:r>
          </a:p>
          <a:p>
            <a:r>
              <a:rPr lang="pt-BR" sz="3200" dirty="0" smtClean="0"/>
              <a:t>Aula 2- Ação Direita de Inconstitucionalidade por Omissão.</a:t>
            </a:r>
          </a:p>
          <a:p>
            <a:r>
              <a:rPr lang="pt-BR" sz="3200" dirty="0" smtClean="0"/>
              <a:t>Aula 3 - A omissão inconstitucional e eficácia das normas constitucionais e dos diretos fundamentais.</a:t>
            </a:r>
          </a:p>
          <a:p>
            <a:r>
              <a:rPr lang="pt-BR" sz="3200" b="1" dirty="0" smtClean="0">
                <a:solidFill>
                  <a:schemeClr val="accent1">
                    <a:lumMod val="75000"/>
                  </a:schemeClr>
                </a:solidFill>
              </a:rPr>
              <a:t>Aula 4 - A omissão parcial ou relativa.</a:t>
            </a:r>
          </a:p>
          <a:p>
            <a:r>
              <a:rPr lang="pt-BR" sz="3200" dirty="0" smtClean="0"/>
              <a:t>Aula 5 - Tendências.</a:t>
            </a:r>
          </a:p>
          <a:p>
            <a:endParaRPr lang="pt-BR" sz="3200" dirty="0" smtClean="0"/>
          </a:p>
          <a:p>
            <a:endParaRPr lang="pt-BR" sz="3200" dirty="0" smtClean="0"/>
          </a:p>
        </p:txBody>
      </p:sp>
      <p:sp>
        <p:nvSpPr>
          <p:cNvPr id="3" name="Título 2"/>
          <p:cNvSpPr>
            <a:spLocks noGrp="1"/>
          </p:cNvSpPr>
          <p:nvPr>
            <p:ph type="title"/>
          </p:nvPr>
        </p:nvSpPr>
        <p:spPr/>
        <p:txBody>
          <a:bodyPr/>
          <a:lstStyle/>
          <a:p>
            <a:r>
              <a:rPr lang="pt-BR" dirty="0" smtClean="0">
                <a:solidFill>
                  <a:schemeClr val="accent1">
                    <a:lumMod val="75000"/>
                  </a:schemeClr>
                </a:solidFill>
              </a:rPr>
              <a:t>PROGRAMA</a:t>
            </a:r>
            <a:endParaRPr lang="pt-BR" dirty="0">
              <a:solidFill>
                <a:schemeClr val="accent1">
                  <a:lumMod val="7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1484784"/>
            <a:ext cx="8784976" cy="5188032"/>
          </a:xfrm>
        </p:spPr>
        <p:txBody>
          <a:bodyPr>
            <a:normAutofit fontScale="85000" lnSpcReduction="20000"/>
          </a:bodyPr>
          <a:lstStyle/>
          <a:p>
            <a:r>
              <a:rPr lang="pt-BR" sz="2800" dirty="0" smtClean="0"/>
              <a:t>Na qual foi alegada omissão inconstitucional em razão da falta de regulamentação do art. 159, I e art. 161, II da Constituição de 1988. </a:t>
            </a:r>
          </a:p>
          <a:p>
            <a:r>
              <a:rPr lang="pt-BR" sz="2800" dirty="0" smtClean="0"/>
              <a:t>Tendo em vista o "vácuo legislativo", mencionado pelo </a:t>
            </a:r>
            <a:r>
              <a:rPr lang="pt-BR" sz="2800" b="1" dirty="0" smtClean="0">
                <a:solidFill>
                  <a:schemeClr val="accent1">
                    <a:lumMod val="75000"/>
                  </a:schemeClr>
                </a:solidFill>
              </a:rPr>
              <a:t>ministro Dias </a:t>
            </a:r>
            <a:r>
              <a:rPr lang="pt-BR" sz="2800" b="1" dirty="0" err="1" smtClean="0">
                <a:solidFill>
                  <a:schemeClr val="accent1">
                    <a:lumMod val="75000"/>
                  </a:schemeClr>
                </a:solidFill>
              </a:rPr>
              <a:t>Toffoli</a:t>
            </a:r>
            <a:r>
              <a:rPr lang="pt-BR" sz="2800" dirty="0" smtClean="0">
                <a:solidFill>
                  <a:schemeClr val="accent1">
                    <a:lumMod val="75000"/>
                  </a:schemeClr>
                </a:solidFill>
              </a:rPr>
              <a:t>, </a:t>
            </a:r>
            <a:r>
              <a:rPr lang="pt-BR" sz="2800" dirty="0" smtClean="0"/>
              <a:t>o STF </a:t>
            </a:r>
            <a:r>
              <a:rPr lang="pt-BR" sz="2800" b="1" dirty="0" smtClean="0">
                <a:solidFill>
                  <a:schemeClr val="accent1">
                    <a:lumMod val="75000"/>
                  </a:schemeClr>
                </a:solidFill>
              </a:rPr>
              <a:t>concedeu medida liminar</a:t>
            </a:r>
            <a:r>
              <a:rPr lang="pt-BR" sz="2800" dirty="0" smtClean="0"/>
              <a:t>, de caráter mandamental e normativo, de modo a </a:t>
            </a:r>
            <a:r>
              <a:rPr lang="pt-BR" sz="2800" b="1" dirty="0" smtClean="0">
                <a:solidFill>
                  <a:schemeClr val="accent1">
                    <a:lumMod val="75000"/>
                  </a:schemeClr>
                </a:solidFill>
              </a:rPr>
              <a:t>declarar a mora do legislador</a:t>
            </a:r>
            <a:r>
              <a:rPr lang="pt-BR" sz="2800" dirty="0" smtClean="0"/>
              <a:t>, </a:t>
            </a:r>
            <a:r>
              <a:rPr lang="pt-BR" sz="2800" b="1" dirty="0" smtClean="0">
                <a:solidFill>
                  <a:schemeClr val="accent1">
                    <a:lumMod val="75000"/>
                  </a:schemeClr>
                </a:solidFill>
              </a:rPr>
              <a:t>cientificá-lo </a:t>
            </a:r>
            <a:r>
              <a:rPr lang="pt-BR" sz="2800" dirty="0" smtClean="0"/>
              <a:t>quanto à inconstitucionalidade por omissão, </a:t>
            </a:r>
            <a:r>
              <a:rPr lang="pt-BR" sz="2800" b="1" dirty="0" smtClean="0">
                <a:solidFill>
                  <a:schemeClr val="accent1">
                    <a:lumMod val="75000"/>
                  </a:schemeClr>
                </a:solidFill>
              </a:rPr>
              <a:t>estabelecer prazo para as providências legislativas (150 dias)</a:t>
            </a:r>
            <a:r>
              <a:rPr lang="pt-BR" sz="2800" dirty="0" smtClean="0"/>
              <a:t>, e </a:t>
            </a:r>
            <a:r>
              <a:rPr lang="pt-BR" sz="2800" b="1" dirty="0" smtClean="0">
                <a:solidFill>
                  <a:schemeClr val="accent1">
                    <a:lumMod val="75000"/>
                  </a:schemeClr>
                </a:solidFill>
              </a:rPr>
              <a:t>indicar a norma a ser aplicada ao caso concreto, com efeitos </a:t>
            </a:r>
            <a:r>
              <a:rPr lang="pt-BR" sz="2800" b="1" i="1" dirty="0" smtClean="0">
                <a:solidFill>
                  <a:schemeClr val="accent1">
                    <a:lumMod val="75000"/>
                  </a:schemeClr>
                </a:solidFill>
              </a:rPr>
              <a:t>erga </a:t>
            </a:r>
            <a:r>
              <a:rPr lang="pt-BR" sz="2800" b="1" i="1" dirty="0" err="1" smtClean="0">
                <a:solidFill>
                  <a:schemeClr val="accent1">
                    <a:lumMod val="75000"/>
                  </a:schemeClr>
                </a:solidFill>
              </a:rPr>
              <a:t>omnes</a:t>
            </a:r>
            <a:r>
              <a:rPr lang="pt-BR" sz="2800" b="1" dirty="0" smtClean="0">
                <a:solidFill>
                  <a:schemeClr val="accent1">
                    <a:lumMod val="75000"/>
                  </a:schemeClr>
                </a:solidFill>
              </a:rPr>
              <a:t>, </a:t>
            </a:r>
            <a:r>
              <a:rPr lang="pt-BR" sz="2800" dirty="0" smtClean="0"/>
              <a:t>de forma temporária: Lei Complementar nº. 62/1989 (</a:t>
            </a:r>
            <a:r>
              <a:rPr lang="pt-BR" sz="2800" dirty="0" err="1" smtClean="0"/>
              <a:t>ADO</a:t>
            </a:r>
            <a:r>
              <a:rPr lang="pt-BR" sz="2800" dirty="0" smtClean="0"/>
              <a:t> 23/DF. Rel.: ministro Dias </a:t>
            </a:r>
            <a:r>
              <a:rPr lang="pt-BR" sz="2800" dirty="0" err="1" smtClean="0"/>
              <a:t>Toffoli</a:t>
            </a:r>
            <a:r>
              <a:rPr lang="pt-BR" sz="2800" dirty="0" smtClean="0"/>
              <a:t>. Decisão: 24/01/2013. DJ: 31/01/2013). </a:t>
            </a:r>
          </a:p>
          <a:p>
            <a:r>
              <a:rPr lang="pt-BR" sz="2800" dirty="0" smtClean="0"/>
              <a:t>Atualmente os dispositivos julgados inconstitucionais, acima, são regidos pela Lei Complementar nº. 143/2013, que alterou a Lei Complementar n. 62/1989. </a:t>
            </a:r>
            <a:endParaRPr lang="pt-BR" sz="2800" dirty="0"/>
          </a:p>
        </p:txBody>
      </p:sp>
      <p:sp>
        <p:nvSpPr>
          <p:cNvPr id="3" name="Título 2"/>
          <p:cNvSpPr>
            <a:spLocks noGrp="1"/>
          </p:cNvSpPr>
          <p:nvPr>
            <p:ph type="title"/>
          </p:nvPr>
        </p:nvSpPr>
        <p:spPr/>
        <p:txBody>
          <a:bodyPr>
            <a:normAutofit/>
          </a:bodyPr>
          <a:lstStyle/>
          <a:p>
            <a:r>
              <a:rPr lang="pt-BR" dirty="0" err="1" smtClean="0">
                <a:solidFill>
                  <a:schemeClr val="accent1">
                    <a:lumMod val="75000"/>
                  </a:schemeClr>
                </a:solidFill>
              </a:rPr>
              <a:t>ADO</a:t>
            </a:r>
            <a:r>
              <a:rPr lang="pt-BR" dirty="0" smtClean="0">
                <a:solidFill>
                  <a:schemeClr val="accent1">
                    <a:lumMod val="75000"/>
                  </a:schemeClr>
                </a:solidFill>
              </a:rPr>
              <a:t> 23/DF</a:t>
            </a:r>
            <a:endParaRPr lang="pt-BR" dirty="0">
              <a:solidFill>
                <a:schemeClr val="accent1">
                  <a:lumMod val="7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O CASO DO </a:t>
            </a:r>
            <a:r>
              <a:rPr lang="pt-BR" dirty="0" err="1" smtClean="0"/>
              <a:t>BPC</a:t>
            </a:r>
            <a:endParaRPr lang="pt-BR" dirty="0"/>
          </a:p>
        </p:txBody>
      </p:sp>
      <p:sp>
        <p:nvSpPr>
          <p:cNvPr id="3" name="Subtítulo 2"/>
          <p:cNvSpPr>
            <a:spLocks noGrp="1"/>
          </p:cNvSpPr>
          <p:nvPr>
            <p:ph type="subTitle" idx="1"/>
          </p:nvPr>
        </p:nvSpPr>
        <p:spPr/>
        <p:txBody>
          <a:bodyPr/>
          <a:lstStyle/>
          <a:p>
            <a:endParaRPr lang="pt-B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1520" y="1481328"/>
            <a:ext cx="8568952" cy="5188032"/>
          </a:xfrm>
        </p:spPr>
        <p:txBody>
          <a:bodyPr>
            <a:normAutofit/>
          </a:bodyPr>
          <a:lstStyle/>
          <a:p>
            <a:r>
              <a:rPr lang="pt-BR" dirty="0" smtClean="0"/>
              <a:t>Art. 203. A assistência social será prestada a quem dela necessitar, independentemente de contribuição à seguridade social, e tem por objetivos:</a:t>
            </a:r>
          </a:p>
          <a:p>
            <a:r>
              <a:rPr lang="pt-BR" dirty="0" smtClean="0"/>
              <a:t>V - a garantia de um salário mínimo de benefício mensal à pessoa portadora de deficiência e ao idoso que comprovem não possuir meios de prover à própria manutenção ou de tê-la provida por sua família, conforme dispuser a lei.</a:t>
            </a:r>
          </a:p>
          <a:p>
            <a:endParaRPr lang="pt-BR" dirty="0" smtClean="0"/>
          </a:p>
        </p:txBody>
      </p:sp>
      <p:sp>
        <p:nvSpPr>
          <p:cNvPr id="3" name="Título 2"/>
          <p:cNvSpPr>
            <a:spLocks noGrp="1"/>
          </p:cNvSpPr>
          <p:nvPr>
            <p:ph type="title"/>
          </p:nvPr>
        </p:nvSpPr>
        <p:spPr/>
        <p:txBody>
          <a:bodyPr/>
          <a:lstStyle/>
          <a:p>
            <a:r>
              <a:rPr lang="pt-BR" dirty="0" smtClean="0"/>
              <a:t>Constituição de 1988</a:t>
            </a:r>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1520" y="1481328"/>
            <a:ext cx="8568952" cy="5188032"/>
          </a:xfrm>
        </p:spPr>
        <p:txBody>
          <a:bodyPr>
            <a:normAutofit/>
          </a:bodyPr>
          <a:lstStyle/>
          <a:p>
            <a:r>
              <a:rPr lang="pt-BR" dirty="0" smtClean="0"/>
              <a:t>Art. 20.  O benefício de prestação continuada é a garantia de um salário-mínimo mensal à pessoa com deficiência e ao idoso com 65 (sessenta e cinco) anos ou mais que comprovem não possuir meios de prover a própria manutenção nem de tê-la provida por sua família.</a:t>
            </a:r>
          </a:p>
          <a:p>
            <a:r>
              <a:rPr lang="pt-BR" dirty="0" smtClean="0"/>
              <a:t>§ </a:t>
            </a:r>
            <a:r>
              <a:rPr lang="pt-BR" dirty="0" err="1" smtClean="0"/>
              <a:t>3</a:t>
            </a:r>
            <a:r>
              <a:rPr lang="pt-BR" u="sng" baseline="30000" dirty="0" err="1" smtClean="0"/>
              <a:t>o</a:t>
            </a:r>
            <a:r>
              <a:rPr lang="pt-BR" dirty="0" smtClean="0"/>
              <a:t>  Considera-se incapaz de prover a manutenção da pessoa com deficiência ou idosa a família cuja renda mensal </a:t>
            </a:r>
            <a:r>
              <a:rPr lang="pt-BR" b="1" dirty="0" smtClean="0"/>
              <a:t>per capita</a:t>
            </a:r>
            <a:r>
              <a:rPr lang="pt-BR" dirty="0" smtClean="0"/>
              <a:t> seja inferior a 1/4 (um quarto) do salário-mínimo.</a:t>
            </a:r>
          </a:p>
        </p:txBody>
      </p:sp>
      <p:sp>
        <p:nvSpPr>
          <p:cNvPr id="3" name="Título 2"/>
          <p:cNvSpPr>
            <a:spLocks noGrp="1"/>
          </p:cNvSpPr>
          <p:nvPr>
            <p:ph type="title"/>
          </p:nvPr>
        </p:nvSpPr>
        <p:spPr/>
        <p:txBody>
          <a:bodyPr/>
          <a:lstStyle/>
          <a:p>
            <a:r>
              <a:rPr lang="pt-BR" dirty="0" smtClean="0"/>
              <a:t>Lei n. 8.742/93 (LOAS)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1520" y="1481328"/>
            <a:ext cx="8568952" cy="5188032"/>
          </a:xfrm>
        </p:spPr>
        <p:txBody>
          <a:bodyPr>
            <a:normAutofit/>
          </a:bodyPr>
          <a:lstStyle/>
          <a:p>
            <a:r>
              <a:rPr lang="pt-BR" dirty="0" err="1" smtClean="0"/>
              <a:t>ADIN</a:t>
            </a:r>
            <a:r>
              <a:rPr lang="pt-BR" dirty="0" smtClean="0"/>
              <a:t> ajuizada pelo </a:t>
            </a:r>
            <a:r>
              <a:rPr lang="pt-BR" dirty="0" err="1" smtClean="0"/>
              <a:t>PGR</a:t>
            </a:r>
            <a:r>
              <a:rPr lang="pt-BR" dirty="0" smtClean="0"/>
              <a:t>.</a:t>
            </a:r>
          </a:p>
          <a:p>
            <a:r>
              <a:rPr lang="pt-BR" dirty="0" smtClean="0"/>
              <a:t>O dispositivo restringe e limita o direito garantido por norma constitucional.</a:t>
            </a:r>
          </a:p>
          <a:p>
            <a:r>
              <a:rPr lang="pt-BR" dirty="0" smtClean="0"/>
              <a:t>3 entendimentos:</a:t>
            </a:r>
          </a:p>
          <a:p>
            <a:pPr lvl="1"/>
            <a:r>
              <a:rPr lang="pt-BR" dirty="0" smtClean="0"/>
              <a:t>Critério objetivo (único)</a:t>
            </a:r>
          </a:p>
          <a:p>
            <a:pPr lvl="1"/>
            <a:r>
              <a:rPr lang="pt-BR" dirty="0" smtClean="0"/>
              <a:t>Critério objetivo (não exclusivo)</a:t>
            </a:r>
          </a:p>
          <a:p>
            <a:pPr lvl="1"/>
            <a:r>
              <a:rPr lang="pt-BR" dirty="0" smtClean="0"/>
              <a:t>Inconstitucionalidade do critério</a:t>
            </a:r>
          </a:p>
          <a:p>
            <a:pPr lvl="1"/>
            <a:endParaRPr lang="pt-BR" dirty="0" smtClean="0"/>
          </a:p>
        </p:txBody>
      </p:sp>
      <p:sp>
        <p:nvSpPr>
          <p:cNvPr id="3" name="Título 2"/>
          <p:cNvSpPr>
            <a:spLocks noGrp="1"/>
          </p:cNvSpPr>
          <p:nvPr>
            <p:ph type="title"/>
          </p:nvPr>
        </p:nvSpPr>
        <p:spPr/>
        <p:txBody>
          <a:bodyPr/>
          <a:lstStyle/>
          <a:p>
            <a:r>
              <a:rPr lang="pt-BR" dirty="0" err="1" smtClean="0"/>
              <a:t>ADIN</a:t>
            </a:r>
            <a:r>
              <a:rPr lang="pt-BR" dirty="0" smtClean="0"/>
              <a:t> 1.231-1/DF</a:t>
            </a:r>
            <a:endParaRPr lang="pt-B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1520" y="1481328"/>
            <a:ext cx="8568952" cy="5188032"/>
          </a:xfrm>
        </p:spPr>
        <p:txBody>
          <a:bodyPr>
            <a:normAutofit/>
          </a:bodyPr>
          <a:lstStyle/>
          <a:p>
            <a:pPr fontAlgn="t"/>
            <a:r>
              <a:rPr lang="pt-BR" dirty="0" smtClean="0"/>
              <a:t>EMENTA: CONSTITUCIONAL. IMPUGNA DISPOSITIVO DE LEI FEDERAL QUE ESTABELECE O CRITÉRIO PARA RECEBER O BENEFÍCIO DO INCISO V DO ART. 203, DA CF. </a:t>
            </a:r>
            <a:r>
              <a:rPr lang="pt-BR" b="1" dirty="0" smtClean="0">
                <a:solidFill>
                  <a:schemeClr val="accent1">
                    <a:lumMod val="75000"/>
                  </a:schemeClr>
                </a:solidFill>
              </a:rPr>
              <a:t>INEXISTE A RESTRIÇÃO ALEGADA EM FACE AO PRÓPRIO DISPOSITIVO CONSTITUCIONAL QUE REPORTA À LEI PARA FIXAR OS CRITÉRIOS DE GARANTIA DO BENEFÍCIO DE SALÁRIO MÍNIMO À PESSOA PORTADORA DE DEFICIÊNCIA FÍSICA E AO IDOSO. ESTA LEI TRAZ HIPÓTESE OBJETIVA DE PRESTAÇÃO ASSISTENCIAL DO ESTADO.</a:t>
            </a:r>
            <a:r>
              <a:rPr lang="pt-BR" dirty="0" smtClean="0"/>
              <a:t> AÇÃO JULGADA IMPROCEDENTE (27/08/1998)</a:t>
            </a:r>
          </a:p>
        </p:txBody>
      </p:sp>
      <p:sp>
        <p:nvSpPr>
          <p:cNvPr id="3" name="Título 2"/>
          <p:cNvSpPr>
            <a:spLocks noGrp="1"/>
          </p:cNvSpPr>
          <p:nvPr>
            <p:ph type="title"/>
          </p:nvPr>
        </p:nvSpPr>
        <p:spPr/>
        <p:txBody>
          <a:bodyPr/>
          <a:lstStyle/>
          <a:p>
            <a:r>
              <a:rPr lang="pt-BR" dirty="0" err="1" smtClean="0"/>
              <a:t>ADIN</a:t>
            </a:r>
            <a:r>
              <a:rPr lang="pt-BR" dirty="0" smtClean="0"/>
              <a:t> 1.231-1/DF</a:t>
            </a:r>
            <a:endParaRPr lang="pt-B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1520" y="1481328"/>
            <a:ext cx="8568952" cy="5188032"/>
          </a:xfrm>
        </p:spPr>
        <p:txBody>
          <a:bodyPr>
            <a:normAutofit fontScale="85000" lnSpcReduction="20000"/>
          </a:bodyPr>
          <a:lstStyle/>
          <a:p>
            <a:pPr fontAlgn="t"/>
            <a:r>
              <a:rPr lang="pt-BR" dirty="0" smtClean="0"/>
              <a:t>Relatório – min. Marco Aurélio: “</a:t>
            </a:r>
            <a:r>
              <a:rPr lang="pt-BR" b="1" dirty="0" smtClean="0">
                <a:solidFill>
                  <a:schemeClr val="accent1">
                    <a:lumMod val="75000"/>
                  </a:schemeClr>
                </a:solidFill>
              </a:rPr>
              <a:t>A Turma Recursal da Seção Judiciária do Estado do Mato Grosso</a:t>
            </a:r>
            <a:r>
              <a:rPr lang="pt-BR" dirty="0" smtClean="0"/>
              <a:t>, ao negar provimento a recurso interposto pelo Instituto Nacional do Seguro Social – INSS, </a:t>
            </a:r>
            <a:r>
              <a:rPr lang="pt-BR" b="1" dirty="0" smtClean="0">
                <a:solidFill>
                  <a:schemeClr val="accent1">
                    <a:lumMod val="75000"/>
                  </a:schemeClr>
                </a:solidFill>
              </a:rPr>
              <a:t>assentou que a recorrida teria direito ao recebimento do benefício assistencial de prestação continuada, mesmo não preenchendo os requisitos previstos no artigo 20, § 3º</a:t>
            </a:r>
            <a:r>
              <a:rPr lang="pt-BR" dirty="0" smtClean="0"/>
              <a:t>, da Lei Orgânica da Assistência Social – LOAS (Lei nº 8.742/93). </a:t>
            </a:r>
            <a:r>
              <a:rPr lang="pt-BR" b="1" dirty="0" smtClean="0">
                <a:solidFill>
                  <a:schemeClr val="accent1">
                    <a:lumMod val="75000"/>
                  </a:schemeClr>
                </a:solidFill>
              </a:rPr>
              <a:t>Consignou não ser absoluto o parâmetro de um quarto do salário mínimo estabelecido na mencionada lei</a:t>
            </a:r>
            <a:r>
              <a:rPr lang="pt-BR" dirty="0" smtClean="0"/>
              <a:t>, </a:t>
            </a:r>
            <a:r>
              <a:rPr lang="pt-BR" b="1" dirty="0" smtClean="0">
                <a:solidFill>
                  <a:schemeClr val="accent1">
                    <a:lumMod val="75000"/>
                  </a:schemeClr>
                </a:solidFill>
              </a:rPr>
              <a:t>devendo o Judiciário adequar tal critério à diretriz constitucional da dignidade da pessoa humana </a:t>
            </a:r>
            <a:r>
              <a:rPr lang="pt-BR" dirty="0" smtClean="0"/>
              <a:t>(artigo 1º, inciso III) </a:t>
            </a:r>
            <a:r>
              <a:rPr lang="pt-BR" b="1" dirty="0" smtClean="0">
                <a:solidFill>
                  <a:schemeClr val="accent1">
                    <a:lumMod val="75000"/>
                  </a:schemeClr>
                </a:solidFill>
              </a:rPr>
              <a:t>e às peculiaridades do caso concreto, de forma a dar cumprimento ao disposto no artigo 203, inciso V, da Carta da República</a:t>
            </a:r>
            <a:r>
              <a:rPr lang="pt-BR" dirty="0" smtClean="0"/>
              <a:t>. Concluiu estar configurada a condição de miserabilidade da recorrida, tendo em vista conclusão de perícia socioeconômica realizada no processo”. </a:t>
            </a:r>
          </a:p>
        </p:txBody>
      </p:sp>
      <p:sp>
        <p:nvSpPr>
          <p:cNvPr id="3" name="Título 2"/>
          <p:cNvSpPr>
            <a:spLocks noGrp="1"/>
          </p:cNvSpPr>
          <p:nvPr>
            <p:ph type="title"/>
          </p:nvPr>
        </p:nvSpPr>
        <p:spPr/>
        <p:txBody>
          <a:bodyPr/>
          <a:lstStyle/>
          <a:p>
            <a:r>
              <a:rPr lang="pt-BR" dirty="0" smtClean="0"/>
              <a:t>RE 567.985/MT</a:t>
            </a:r>
            <a:endParaRPr lang="pt-B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1520" y="1481328"/>
            <a:ext cx="8568952" cy="5188032"/>
          </a:xfrm>
        </p:spPr>
        <p:txBody>
          <a:bodyPr>
            <a:normAutofit/>
          </a:bodyPr>
          <a:lstStyle/>
          <a:p>
            <a:pPr fontAlgn="t"/>
            <a:r>
              <a:rPr lang="pt-BR" dirty="0" smtClean="0"/>
              <a:t>INSS:</a:t>
            </a:r>
          </a:p>
          <a:p>
            <a:pPr lvl="1" fontAlgn="t"/>
            <a:r>
              <a:rPr lang="pt-BR" dirty="0" smtClean="0">
                <a:sym typeface="Wingdings" pitchFamily="2" charset="2"/>
              </a:rPr>
              <a:t>Decisão anterior do STF.</a:t>
            </a:r>
          </a:p>
          <a:p>
            <a:pPr lvl="1" fontAlgn="t"/>
            <a:r>
              <a:rPr lang="pt-BR" dirty="0" smtClean="0">
                <a:sym typeface="Wingdings" pitchFamily="2" charset="2"/>
              </a:rPr>
              <a:t>O Judiciário não pode alargar o âmbito de incidência do benefício. </a:t>
            </a:r>
          </a:p>
          <a:p>
            <a:pPr fontAlgn="t"/>
            <a:r>
              <a:rPr lang="pt-BR" dirty="0" err="1" smtClean="0">
                <a:sym typeface="Wingdings" pitchFamily="2" charset="2"/>
              </a:rPr>
              <a:t>Adv</a:t>
            </a:r>
            <a:r>
              <a:rPr lang="pt-BR" dirty="0" smtClean="0">
                <a:sym typeface="Wingdings" pitchFamily="2" charset="2"/>
              </a:rPr>
              <a:t> + Defensor Público:</a:t>
            </a:r>
          </a:p>
          <a:p>
            <a:pPr lvl="1" fontAlgn="t"/>
            <a:r>
              <a:rPr lang="pt-BR" dirty="0" smtClean="0">
                <a:sym typeface="Wingdings" pitchFamily="2" charset="2"/>
              </a:rPr>
              <a:t>A miserabilidade não pode mais ser aferida com o critério de ¼ do SM em razão do contexto  socioeconômico atual. </a:t>
            </a:r>
          </a:p>
          <a:p>
            <a:pPr lvl="1" fontAlgn="t"/>
            <a:r>
              <a:rPr lang="pt-BR" dirty="0" smtClean="0"/>
              <a:t>Outros critérios: Lei 9.533/97 (Programa de Renda Mínima Municipal), 10.689/03 (Programa Nacional de Alimentação) e Decreto 3.997/01. </a:t>
            </a:r>
          </a:p>
        </p:txBody>
      </p:sp>
      <p:sp>
        <p:nvSpPr>
          <p:cNvPr id="3" name="Título 2"/>
          <p:cNvSpPr>
            <a:spLocks noGrp="1"/>
          </p:cNvSpPr>
          <p:nvPr>
            <p:ph type="title"/>
          </p:nvPr>
        </p:nvSpPr>
        <p:spPr/>
        <p:txBody>
          <a:bodyPr/>
          <a:lstStyle/>
          <a:p>
            <a:r>
              <a:rPr lang="pt-BR" dirty="0" smtClean="0"/>
              <a:t>RE 567.985/MT</a:t>
            </a:r>
            <a:endParaRPr lang="pt-B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1520" y="1481328"/>
            <a:ext cx="8568952" cy="5188032"/>
          </a:xfrm>
        </p:spPr>
        <p:txBody>
          <a:bodyPr>
            <a:normAutofit fontScale="85000" lnSpcReduction="20000"/>
          </a:bodyPr>
          <a:lstStyle/>
          <a:p>
            <a:r>
              <a:rPr lang="pt-BR" dirty="0" smtClean="0"/>
              <a:t>Decisão: O Tribunal, por maioria, negou provimento ao recurso extraordinário e </a:t>
            </a:r>
            <a:r>
              <a:rPr lang="pt-BR" b="1" dirty="0" smtClean="0">
                <a:solidFill>
                  <a:schemeClr val="accent1">
                    <a:lumMod val="75000"/>
                  </a:schemeClr>
                </a:solidFill>
              </a:rPr>
              <a:t>declarou </a:t>
            </a:r>
            <a:r>
              <a:rPr lang="pt-BR" i="1" dirty="0" err="1" smtClean="0"/>
              <a:t>incidenter</a:t>
            </a:r>
            <a:r>
              <a:rPr lang="pt-BR" i="1" dirty="0" smtClean="0"/>
              <a:t> </a:t>
            </a:r>
            <a:r>
              <a:rPr lang="pt-BR" i="1" dirty="0" err="1" smtClean="0"/>
              <a:t>tantum</a:t>
            </a:r>
            <a:r>
              <a:rPr lang="pt-BR" dirty="0" smtClean="0"/>
              <a:t> a </a:t>
            </a:r>
            <a:r>
              <a:rPr lang="pt-BR" b="1" dirty="0" smtClean="0">
                <a:solidFill>
                  <a:schemeClr val="accent1">
                    <a:lumMod val="75000"/>
                  </a:schemeClr>
                </a:solidFill>
              </a:rPr>
              <a:t>inconstitucionalidade do § 3º do art. 20 da Lei nº 8.742/93. </a:t>
            </a:r>
            <a:r>
              <a:rPr lang="pt-BR" dirty="0" smtClean="0"/>
              <a:t>Vencidos, parcialmente, o Ministro Marco Aurélio (Relator), que apenas negava provimento ao recurso, sem declarar a inconstitucionalidade da norma referida, e os Ministros </a:t>
            </a:r>
            <a:r>
              <a:rPr lang="pt-BR" dirty="0" err="1" smtClean="0"/>
              <a:t>Teori</a:t>
            </a:r>
            <a:r>
              <a:rPr lang="pt-BR" dirty="0" smtClean="0"/>
              <a:t> Zavascki e Ricardo </a:t>
            </a:r>
            <a:r>
              <a:rPr lang="pt-BR" dirty="0" err="1" smtClean="0"/>
              <a:t>Lewandowski</a:t>
            </a:r>
            <a:r>
              <a:rPr lang="pt-BR" dirty="0" smtClean="0"/>
              <a:t>, que davam provimento ao recurso. </a:t>
            </a:r>
            <a:r>
              <a:rPr lang="pt-BR" b="1" dirty="0" smtClean="0">
                <a:solidFill>
                  <a:schemeClr val="accent1">
                    <a:lumMod val="75000"/>
                  </a:schemeClr>
                </a:solidFill>
              </a:rPr>
              <a:t>Não foi alcançado o quorum de 2/3 para modulação dos efeitos da decisão para que a norma tivesse validade até 31/12/2015. </a:t>
            </a:r>
            <a:r>
              <a:rPr lang="pt-BR" dirty="0" smtClean="0"/>
              <a:t>Votaram pela modulação os Ministros Gilmar Mendes, Rosa Weber, Luiz </a:t>
            </a:r>
            <a:r>
              <a:rPr lang="pt-BR" dirty="0" err="1" smtClean="0"/>
              <a:t>Fux</a:t>
            </a:r>
            <a:r>
              <a:rPr lang="pt-BR" dirty="0" smtClean="0"/>
              <a:t>, Cármen Lúcia e Celso de Mello. Votaram contra a modulação os Ministros </a:t>
            </a:r>
            <a:r>
              <a:rPr lang="pt-BR" dirty="0" err="1" smtClean="0"/>
              <a:t>Teori</a:t>
            </a:r>
            <a:r>
              <a:rPr lang="pt-BR" dirty="0" smtClean="0"/>
              <a:t> Zavascki, Ricardo </a:t>
            </a:r>
            <a:r>
              <a:rPr lang="pt-BR" dirty="0" err="1" smtClean="0"/>
              <a:t>Lewandowski</a:t>
            </a:r>
            <a:r>
              <a:rPr lang="pt-BR" dirty="0" smtClean="0"/>
              <a:t> e Joaquim Barbosa (Presidente). O Relator absteve-se de votar quanto à modulação. Impedido o Ministro Dias </a:t>
            </a:r>
            <a:r>
              <a:rPr lang="pt-BR" dirty="0" err="1" smtClean="0"/>
              <a:t>Toffoli</a:t>
            </a:r>
            <a:r>
              <a:rPr lang="pt-BR" dirty="0" smtClean="0"/>
              <a:t>. Redigirá o acórdão o Ministro Gilmar Mendes. Plenário, 18.04.2013.</a:t>
            </a:r>
          </a:p>
        </p:txBody>
      </p:sp>
      <p:sp>
        <p:nvSpPr>
          <p:cNvPr id="3" name="Título 2"/>
          <p:cNvSpPr>
            <a:spLocks noGrp="1"/>
          </p:cNvSpPr>
          <p:nvPr>
            <p:ph type="title"/>
          </p:nvPr>
        </p:nvSpPr>
        <p:spPr/>
        <p:txBody>
          <a:bodyPr/>
          <a:lstStyle/>
          <a:p>
            <a:r>
              <a:rPr lang="pt-BR" dirty="0" smtClean="0"/>
              <a:t>RE 567.985/MT</a:t>
            </a:r>
            <a:endParaRPr lang="pt-B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1484784"/>
            <a:ext cx="8784976" cy="5188032"/>
          </a:xfrm>
        </p:spPr>
        <p:txBody>
          <a:bodyPr>
            <a:normAutofit lnSpcReduction="10000"/>
          </a:bodyPr>
          <a:lstStyle/>
          <a:p>
            <a:r>
              <a:rPr lang="pt-BR" sz="2800" b="1" dirty="0" smtClean="0">
                <a:hlinkClick r:id="rId2"/>
              </a:rPr>
              <a:t>LEI N</a:t>
            </a:r>
            <a:r>
              <a:rPr lang="pt-BR" sz="2800" b="1" baseline="30000" dirty="0" smtClean="0">
                <a:hlinkClick r:id="rId2"/>
              </a:rPr>
              <a:t>o</a:t>
            </a:r>
            <a:r>
              <a:rPr lang="pt-BR" sz="2800" b="1" dirty="0" smtClean="0">
                <a:hlinkClick r:id="rId2"/>
              </a:rPr>
              <a:t> 10.741, DE 1º DE OUTUBRO DE 2003.</a:t>
            </a:r>
            <a:endParaRPr lang="pt-BR" sz="2800" b="1" dirty="0" smtClean="0"/>
          </a:p>
          <a:p>
            <a:r>
              <a:rPr lang="pt-BR" sz="2800" dirty="0" smtClean="0"/>
              <a:t>Art. 34.</a:t>
            </a:r>
            <a:r>
              <a:rPr lang="pt-BR" sz="2800" b="1" dirty="0" smtClean="0"/>
              <a:t> </a:t>
            </a:r>
            <a:r>
              <a:rPr lang="pt-BR" sz="2800" dirty="0" smtClean="0"/>
              <a:t>Aos idosos, a partir de 65 (sessenta e cinco) anos, que não possuam meios para prover sua subsistência, nem de tê-la provida por sua família, é assegurado o benefício mensal de 1 (um) salário-mínimo, nos termos da Lei Orgânica da Assistência Social – Loas.</a:t>
            </a:r>
          </a:p>
          <a:p>
            <a:r>
              <a:rPr lang="pt-BR" sz="2800" dirty="0" smtClean="0"/>
              <a:t>Parágrafo único. O benefício já concedido a qualquer membro da família nos termos do </a:t>
            </a:r>
            <a:r>
              <a:rPr lang="pt-BR" sz="2800" b="1" i="1" dirty="0" smtClean="0"/>
              <a:t>caput</a:t>
            </a:r>
            <a:r>
              <a:rPr lang="pt-BR" sz="2800" dirty="0" smtClean="0"/>
              <a:t> não será computado para os fins do cálculo da renda familiar </a:t>
            </a:r>
            <a:r>
              <a:rPr lang="pt-BR" sz="2800" b="1" i="1" dirty="0" smtClean="0"/>
              <a:t>per capita</a:t>
            </a:r>
            <a:r>
              <a:rPr lang="pt-BR" sz="2800" dirty="0" smtClean="0"/>
              <a:t> a que se refere a Loas.</a:t>
            </a:r>
            <a:endParaRPr lang="pt-BR" sz="2800" dirty="0"/>
          </a:p>
        </p:txBody>
      </p:sp>
      <p:sp>
        <p:nvSpPr>
          <p:cNvPr id="3" name="Título 2"/>
          <p:cNvSpPr>
            <a:spLocks noGrp="1"/>
          </p:cNvSpPr>
          <p:nvPr>
            <p:ph type="title"/>
          </p:nvPr>
        </p:nvSpPr>
        <p:spPr/>
        <p:txBody>
          <a:bodyPr>
            <a:normAutofit/>
          </a:bodyPr>
          <a:lstStyle/>
          <a:p>
            <a:r>
              <a:rPr lang="pt-BR" dirty="0" smtClean="0">
                <a:solidFill>
                  <a:schemeClr val="accent1">
                    <a:lumMod val="75000"/>
                  </a:schemeClr>
                </a:solidFill>
              </a:rPr>
              <a:t>RE 580.963/PR</a:t>
            </a:r>
            <a:endParaRPr lang="pt-BR" dirty="0">
              <a:solidFill>
                <a:schemeClr val="accent1">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5188032"/>
          </a:xfrm>
        </p:spPr>
        <p:txBody>
          <a:bodyPr>
            <a:normAutofit/>
          </a:bodyPr>
          <a:lstStyle/>
          <a:p>
            <a:r>
              <a:rPr lang="pt-BR" sz="3200" dirty="0" smtClean="0"/>
              <a:t>A falta de elaboração de legislação constitucionalmente obrigatória caracteriza a chamada omissão inconstitucional.</a:t>
            </a:r>
          </a:p>
          <a:p>
            <a:r>
              <a:rPr lang="pt-BR" sz="3200" dirty="0" smtClean="0"/>
              <a:t>A </a:t>
            </a:r>
            <a:r>
              <a:rPr lang="pt-BR" sz="3200" b="1" dirty="0" smtClean="0">
                <a:solidFill>
                  <a:schemeClr val="accent1">
                    <a:lumMod val="75000"/>
                  </a:schemeClr>
                </a:solidFill>
              </a:rPr>
              <a:t>inconstitucionalidade por omissão é uma desconformidade da atitude do legislador frente às previsões constitucionais</a:t>
            </a:r>
            <a:r>
              <a:rPr lang="pt-BR" sz="3200" dirty="0" smtClean="0"/>
              <a:t>.</a:t>
            </a:r>
          </a:p>
          <a:p>
            <a:endParaRPr lang="pt-BR" sz="3200" dirty="0" smtClean="0"/>
          </a:p>
          <a:p>
            <a:endParaRPr lang="pt-BR" sz="3200" dirty="0" smtClean="0"/>
          </a:p>
        </p:txBody>
      </p:sp>
      <p:sp>
        <p:nvSpPr>
          <p:cNvPr id="3" name="Título 2"/>
          <p:cNvSpPr>
            <a:spLocks noGrp="1"/>
          </p:cNvSpPr>
          <p:nvPr>
            <p:ph type="title"/>
          </p:nvPr>
        </p:nvSpPr>
        <p:spPr/>
        <p:txBody>
          <a:bodyPr>
            <a:normAutofit fontScale="90000"/>
          </a:bodyPr>
          <a:lstStyle/>
          <a:p>
            <a:r>
              <a:rPr lang="pt-BR" dirty="0" smtClean="0">
                <a:solidFill>
                  <a:schemeClr val="accent1">
                    <a:lumMod val="75000"/>
                  </a:schemeClr>
                </a:solidFill>
              </a:rPr>
              <a:t>O que é omissão inconstitucional?</a:t>
            </a:r>
            <a:endParaRPr lang="pt-BR" dirty="0">
              <a:solidFill>
                <a:schemeClr val="accent1">
                  <a:lumMod val="75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1484784"/>
            <a:ext cx="8784976" cy="5188032"/>
          </a:xfrm>
        </p:spPr>
        <p:txBody>
          <a:bodyPr>
            <a:normAutofit fontScale="92500" lnSpcReduction="10000"/>
          </a:bodyPr>
          <a:lstStyle/>
          <a:p>
            <a:r>
              <a:rPr lang="pt-BR" sz="2800" dirty="0" smtClean="0"/>
              <a:t>No seu voto de 06/06/2012, o </a:t>
            </a:r>
            <a:r>
              <a:rPr lang="pt-BR" sz="2800" b="1" dirty="0" smtClean="0">
                <a:solidFill>
                  <a:schemeClr val="accent1">
                    <a:lumMod val="75000"/>
                  </a:schemeClr>
                </a:solidFill>
              </a:rPr>
              <a:t>ministro Gilmar Mendes</a:t>
            </a:r>
            <a:r>
              <a:rPr lang="pt-BR" sz="2800" dirty="0" smtClean="0"/>
              <a:t>, </a:t>
            </a:r>
            <a:r>
              <a:rPr lang="pt-BR" sz="2800" b="1" dirty="0" smtClean="0">
                <a:solidFill>
                  <a:schemeClr val="accent1">
                    <a:lumMod val="75000"/>
                  </a:schemeClr>
                </a:solidFill>
              </a:rPr>
              <a:t>defendeu a declaração da inconstitucionalidade por omissão parcial, sem pronúncia da nulidade</a:t>
            </a:r>
            <a:r>
              <a:rPr lang="pt-BR" sz="2800" dirty="0" smtClean="0"/>
              <a:t>, com uma especificidade: o relator propôs um prazo para a permanência da regra prevista no parágrafo único da Lei nº. 10.741/2003, "[...] </a:t>
            </a:r>
            <a:r>
              <a:rPr lang="pt-BR" sz="2800" b="1" dirty="0" smtClean="0">
                <a:solidFill>
                  <a:schemeClr val="accent1">
                    <a:lumMod val="75000"/>
                  </a:schemeClr>
                </a:solidFill>
              </a:rPr>
              <a:t>mantendo sua vigência até 31 de dezembro de 2014</a:t>
            </a:r>
            <a:r>
              <a:rPr lang="pt-BR" sz="2800" dirty="0" smtClean="0">
                <a:solidFill>
                  <a:schemeClr val="accent1">
                    <a:lumMod val="75000"/>
                  </a:schemeClr>
                </a:solidFill>
              </a:rPr>
              <a:t>". </a:t>
            </a:r>
          </a:p>
          <a:p>
            <a:r>
              <a:rPr lang="pt-BR" sz="2800" dirty="0" smtClean="0"/>
              <a:t>A ideia é que nesse período o Legislativo possa fazer uma "[...] </a:t>
            </a:r>
            <a:r>
              <a:rPr lang="pt-BR" sz="2800" b="1" dirty="0" smtClean="0">
                <a:solidFill>
                  <a:schemeClr val="accent1">
                    <a:lumMod val="75000"/>
                  </a:schemeClr>
                </a:solidFill>
              </a:rPr>
              <a:t>reavaliação completa do sistema" de modo a recompô-lo de maneira constitucional </a:t>
            </a:r>
            <a:r>
              <a:rPr lang="pt-BR" sz="2800" dirty="0" smtClean="0"/>
              <a:t>(RE 580.963/PR. Rel.: ministro Gilmar Mendes. Julgamento: 18/04/2013. DJ: 13/11/2013). </a:t>
            </a:r>
            <a:endParaRPr lang="pt-BR" sz="2800" dirty="0"/>
          </a:p>
        </p:txBody>
      </p:sp>
      <p:sp>
        <p:nvSpPr>
          <p:cNvPr id="3" name="Título 2"/>
          <p:cNvSpPr>
            <a:spLocks noGrp="1"/>
          </p:cNvSpPr>
          <p:nvPr>
            <p:ph type="title"/>
          </p:nvPr>
        </p:nvSpPr>
        <p:spPr/>
        <p:txBody>
          <a:bodyPr>
            <a:normAutofit/>
          </a:bodyPr>
          <a:lstStyle/>
          <a:p>
            <a:r>
              <a:rPr lang="pt-BR" dirty="0" smtClean="0">
                <a:solidFill>
                  <a:schemeClr val="accent1">
                    <a:lumMod val="75000"/>
                  </a:schemeClr>
                </a:solidFill>
              </a:rPr>
              <a:t>RE 580.963/PR</a:t>
            </a:r>
            <a:endParaRPr lang="pt-BR" dirty="0">
              <a:solidFill>
                <a:schemeClr val="accent1">
                  <a:lumMod val="75000"/>
                </a:schemeClr>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1484784"/>
            <a:ext cx="8784976" cy="5188032"/>
          </a:xfrm>
        </p:spPr>
        <p:txBody>
          <a:bodyPr>
            <a:normAutofit/>
          </a:bodyPr>
          <a:lstStyle/>
          <a:p>
            <a:r>
              <a:rPr lang="pt-BR" sz="2800" dirty="0" smtClean="0"/>
              <a:t>Dando andamento ao julgamento, </a:t>
            </a:r>
            <a:r>
              <a:rPr lang="pt-BR" sz="2800" b="1" dirty="0" smtClean="0">
                <a:solidFill>
                  <a:schemeClr val="accent1">
                    <a:lumMod val="75000"/>
                  </a:schemeClr>
                </a:solidFill>
              </a:rPr>
              <a:t>o ministro Luiz </a:t>
            </a:r>
            <a:r>
              <a:rPr lang="pt-BR" sz="2800" b="1" dirty="0" err="1" smtClean="0">
                <a:solidFill>
                  <a:schemeClr val="accent1">
                    <a:lumMod val="75000"/>
                  </a:schemeClr>
                </a:solidFill>
              </a:rPr>
              <a:t>Fux</a:t>
            </a:r>
            <a:r>
              <a:rPr lang="pt-BR" sz="2800" dirty="0" smtClean="0"/>
              <a:t>, em seu voto de 17/04/2013, </a:t>
            </a:r>
            <a:r>
              <a:rPr lang="pt-BR" sz="2800" b="1" dirty="0" smtClean="0">
                <a:solidFill>
                  <a:schemeClr val="accent1">
                    <a:lumMod val="75000"/>
                  </a:schemeClr>
                </a:solidFill>
              </a:rPr>
              <a:t>acompanhou o voto do ministro Gilmar Mendes, propondo a extensão do prazo de vigência do dispositivo considerado inconstitucional para 31/12/2015. </a:t>
            </a:r>
          </a:p>
          <a:p>
            <a:r>
              <a:rPr lang="pt-BR" sz="2800" dirty="0" smtClean="0"/>
              <a:t>A </a:t>
            </a:r>
            <a:r>
              <a:rPr lang="pt-BR" sz="2800" b="1" dirty="0" smtClean="0">
                <a:solidFill>
                  <a:schemeClr val="accent1">
                    <a:lumMod val="75000"/>
                  </a:schemeClr>
                </a:solidFill>
              </a:rPr>
              <a:t>ministra Cármen Lúcia</a:t>
            </a:r>
            <a:r>
              <a:rPr lang="pt-BR" sz="2800" dirty="0" smtClean="0"/>
              <a:t>, durante os debates propôs o prazo de "[...] </a:t>
            </a:r>
            <a:r>
              <a:rPr lang="pt-BR" sz="2800" b="1" dirty="0" smtClean="0">
                <a:solidFill>
                  <a:schemeClr val="accent1">
                    <a:lumMod val="75000"/>
                  </a:schemeClr>
                </a:solidFill>
              </a:rPr>
              <a:t>dois anos contadas data desse julgamento", opção seguida pelo ministro Celso de Mello</a:t>
            </a:r>
            <a:r>
              <a:rPr lang="pt-BR" sz="2800" dirty="0" smtClean="0"/>
              <a:t>.</a:t>
            </a:r>
            <a:endParaRPr lang="pt-BR" sz="2800" dirty="0"/>
          </a:p>
        </p:txBody>
      </p:sp>
      <p:sp>
        <p:nvSpPr>
          <p:cNvPr id="3" name="Título 2"/>
          <p:cNvSpPr>
            <a:spLocks noGrp="1"/>
          </p:cNvSpPr>
          <p:nvPr>
            <p:ph type="title"/>
          </p:nvPr>
        </p:nvSpPr>
        <p:spPr/>
        <p:txBody>
          <a:bodyPr>
            <a:normAutofit/>
          </a:bodyPr>
          <a:lstStyle/>
          <a:p>
            <a:r>
              <a:rPr lang="pt-BR" dirty="0" smtClean="0">
                <a:solidFill>
                  <a:schemeClr val="accent1">
                    <a:lumMod val="75000"/>
                  </a:schemeClr>
                </a:solidFill>
              </a:rPr>
              <a:t>RE 580.963/PR</a:t>
            </a:r>
            <a:endParaRPr lang="pt-BR" dirty="0">
              <a:solidFill>
                <a:schemeClr val="accent1">
                  <a:lumMod val="75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1484784"/>
            <a:ext cx="8784976" cy="5188032"/>
          </a:xfrm>
        </p:spPr>
        <p:txBody>
          <a:bodyPr>
            <a:normAutofit fontScale="85000" lnSpcReduction="10000"/>
          </a:bodyPr>
          <a:lstStyle/>
          <a:p>
            <a:r>
              <a:rPr lang="pt-BR" sz="2800" dirty="0" smtClean="0"/>
              <a:t>O </a:t>
            </a:r>
            <a:r>
              <a:rPr lang="pt-BR" sz="2800" b="1" dirty="0" smtClean="0">
                <a:solidFill>
                  <a:schemeClr val="accent1">
                    <a:lumMod val="75000"/>
                  </a:schemeClr>
                </a:solidFill>
              </a:rPr>
              <a:t>ministro Joaquim Barbosa </a:t>
            </a:r>
            <a:r>
              <a:rPr lang="pt-BR" sz="2800" dirty="0" smtClean="0"/>
              <a:t>chamou atenção para um fato importante: a possibilidade de se </a:t>
            </a:r>
            <a:r>
              <a:rPr lang="pt-BR" sz="2800" b="1" dirty="0" smtClean="0">
                <a:solidFill>
                  <a:schemeClr val="accent1">
                    <a:lumMod val="75000"/>
                  </a:schemeClr>
                </a:solidFill>
              </a:rPr>
              <a:t>estabelecer um conflito com o Legislativo</a:t>
            </a:r>
            <a:r>
              <a:rPr lang="pt-BR" sz="2800" dirty="0" smtClean="0"/>
              <a:t>, tendo em vista a fixação de prazo para a solução da omissão. Assim, nas palavras do ministro (RE 580.963/PR. Rel.: ministro Gilmar Mendes. Julgamento: 18/04/2013. DJ: 13/11/2013): </a:t>
            </a:r>
          </a:p>
          <a:p>
            <a:pPr>
              <a:buNone/>
            </a:pPr>
            <a:r>
              <a:rPr lang="pt-BR" sz="2800" dirty="0" smtClean="0"/>
              <a:t> </a:t>
            </a:r>
          </a:p>
          <a:p>
            <a:r>
              <a:rPr lang="pt-BR" sz="2800" dirty="0" smtClean="0"/>
              <a:t>“Eu chamo atenção do Tribunal, porque eu já acompanhei o Tribunal, a maioria, nessas decisões de fixação de prazo ao legislador, mas eu noto que isso serve para nos trazer conflito com o Legislativo, e, num certo sentido, desmoralizar, porque, se o legislador não cumpre esse prazo, nós trazemos o problema para cá, de novo, como aconteceu recentemente no caso do </a:t>
            </a:r>
            <a:r>
              <a:rPr lang="pt-BR" sz="2800" dirty="0" err="1" smtClean="0"/>
              <a:t>FPE</a:t>
            </a:r>
            <a:r>
              <a:rPr lang="pt-BR" sz="2800" dirty="0" smtClean="0"/>
              <a:t>”. </a:t>
            </a:r>
          </a:p>
        </p:txBody>
      </p:sp>
      <p:sp>
        <p:nvSpPr>
          <p:cNvPr id="3" name="Título 2"/>
          <p:cNvSpPr>
            <a:spLocks noGrp="1"/>
          </p:cNvSpPr>
          <p:nvPr>
            <p:ph type="title"/>
          </p:nvPr>
        </p:nvSpPr>
        <p:spPr/>
        <p:txBody>
          <a:bodyPr>
            <a:normAutofit/>
          </a:bodyPr>
          <a:lstStyle/>
          <a:p>
            <a:r>
              <a:rPr lang="pt-BR" dirty="0" smtClean="0">
                <a:solidFill>
                  <a:schemeClr val="accent1">
                    <a:lumMod val="75000"/>
                  </a:schemeClr>
                </a:solidFill>
              </a:rPr>
              <a:t>RE 580.963/PR</a:t>
            </a:r>
            <a:endParaRPr lang="pt-BR" dirty="0">
              <a:solidFill>
                <a:schemeClr val="accent1">
                  <a:lumMod val="75000"/>
                </a:schemeClr>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1484784"/>
            <a:ext cx="8784976" cy="5188032"/>
          </a:xfrm>
        </p:spPr>
        <p:txBody>
          <a:bodyPr>
            <a:normAutofit fontScale="92500" lnSpcReduction="10000"/>
          </a:bodyPr>
          <a:lstStyle/>
          <a:p>
            <a:r>
              <a:rPr lang="pt-BR" sz="2400" dirty="0" smtClean="0"/>
              <a:t>Temos outra questão relevante: como manter uma situação de </a:t>
            </a:r>
            <a:r>
              <a:rPr lang="pt-BR" sz="2400" b="1" dirty="0" smtClean="0">
                <a:solidFill>
                  <a:schemeClr val="accent1">
                    <a:lumMod val="75000"/>
                  </a:schemeClr>
                </a:solidFill>
              </a:rPr>
              <a:t>inconstitucionalidade </a:t>
            </a:r>
            <a:r>
              <a:rPr lang="pt-BR" sz="2400" dirty="0" smtClean="0"/>
              <a:t>com base na ofensa ao princípio da igualdade vigorando por </a:t>
            </a:r>
            <a:r>
              <a:rPr lang="pt-BR" sz="2400" b="1" dirty="0" smtClean="0">
                <a:solidFill>
                  <a:schemeClr val="accent1">
                    <a:lumMod val="75000"/>
                  </a:schemeClr>
                </a:solidFill>
              </a:rPr>
              <a:t>2 anos</a:t>
            </a:r>
            <a:r>
              <a:rPr lang="pt-BR" sz="2400" dirty="0" smtClean="0"/>
              <a:t>? </a:t>
            </a:r>
          </a:p>
          <a:p>
            <a:r>
              <a:rPr lang="pt-BR" sz="2400" dirty="0" smtClean="0"/>
              <a:t>É o que apontou o </a:t>
            </a:r>
            <a:r>
              <a:rPr lang="pt-BR" sz="2400" b="1" dirty="0" smtClean="0">
                <a:solidFill>
                  <a:schemeClr val="accent1">
                    <a:lumMod val="75000"/>
                  </a:schemeClr>
                </a:solidFill>
              </a:rPr>
              <a:t>ministro Ricardo </a:t>
            </a:r>
            <a:r>
              <a:rPr lang="pt-BR" sz="2400" b="1" dirty="0" err="1" smtClean="0">
                <a:solidFill>
                  <a:schemeClr val="accent1">
                    <a:lumMod val="75000"/>
                  </a:schemeClr>
                </a:solidFill>
              </a:rPr>
              <a:t>Lewandowski</a:t>
            </a:r>
            <a:r>
              <a:rPr lang="pt-BR" sz="2400" b="1" dirty="0" smtClean="0">
                <a:solidFill>
                  <a:schemeClr val="accent1">
                    <a:lumMod val="75000"/>
                  </a:schemeClr>
                </a:solidFill>
              </a:rPr>
              <a:t> </a:t>
            </a:r>
            <a:r>
              <a:rPr lang="pt-BR" sz="2400" dirty="0" smtClean="0"/>
              <a:t>durante o voto quanto à modulação dos efeitos da decisão (RE 580.963/PR. Rel.: ministro Gilmar Mendes. Julgamento: 18/04/2013. DJ: 13/11/2013):  </a:t>
            </a:r>
          </a:p>
          <a:p>
            <a:r>
              <a:rPr lang="pt-BR" sz="2400" dirty="0" smtClean="0"/>
              <a:t>“Aqueles que o estão fazendo, declarando inconstitucional o artigo 20, § 3º, fundamentalmente porque entendem que ele afronta, tal como aplicado, o Princípio da Dignidade da Pessoa Humana e o princípio basilar da isonomia. </a:t>
            </a:r>
            <a:r>
              <a:rPr lang="pt-BR" sz="2400" b="1" dirty="0" smtClean="0">
                <a:solidFill>
                  <a:schemeClr val="accent1">
                    <a:lumMod val="75000"/>
                  </a:schemeClr>
                </a:solidFill>
              </a:rPr>
              <a:t>Se nós protrairmos no tempo a validade dessa lei, nós estamos dizendo, ou estaremos sinalizando, que nós podemos admitir que a dignidade da pessoa humana, no que tange aos idosos, pode ficar em suspenso dois anos. </a:t>
            </a:r>
            <a:r>
              <a:rPr lang="pt-BR" sz="2400" dirty="0" smtClean="0"/>
              <a:t>Isso me parece absolutamente inaceitável, </a:t>
            </a:r>
            <a:r>
              <a:rPr lang="pt-BR" sz="2400" i="1" dirty="0" smtClean="0"/>
              <a:t>data </a:t>
            </a:r>
            <a:r>
              <a:rPr lang="pt-BR" sz="2400" i="1" dirty="0" err="1" smtClean="0"/>
              <a:t>venia</a:t>
            </a:r>
            <a:r>
              <a:rPr lang="pt-BR" sz="2400" dirty="0" smtClean="0"/>
              <a:t>.”. </a:t>
            </a:r>
          </a:p>
        </p:txBody>
      </p:sp>
      <p:sp>
        <p:nvSpPr>
          <p:cNvPr id="3" name="Título 2"/>
          <p:cNvSpPr>
            <a:spLocks noGrp="1"/>
          </p:cNvSpPr>
          <p:nvPr>
            <p:ph type="title"/>
          </p:nvPr>
        </p:nvSpPr>
        <p:spPr/>
        <p:txBody>
          <a:bodyPr>
            <a:normAutofit/>
          </a:bodyPr>
          <a:lstStyle/>
          <a:p>
            <a:r>
              <a:rPr lang="pt-BR" dirty="0" smtClean="0">
                <a:solidFill>
                  <a:schemeClr val="accent1">
                    <a:lumMod val="75000"/>
                  </a:schemeClr>
                </a:solidFill>
              </a:rPr>
              <a:t>RE 580.963/PR</a:t>
            </a:r>
            <a:endParaRPr lang="pt-BR" dirty="0">
              <a:solidFill>
                <a:schemeClr val="accent1">
                  <a:lumMod val="75000"/>
                </a:scheme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1484784"/>
            <a:ext cx="8784976" cy="5188032"/>
          </a:xfrm>
        </p:spPr>
        <p:txBody>
          <a:bodyPr>
            <a:normAutofit lnSpcReduction="10000"/>
          </a:bodyPr>
          <a:lstStyle/>
          <a:p>
            <a:r>
              <a:rPr lang="pt-BR" sz="2800" dirty="0" smtClean="0"/>
              <a:t>Foi declarada a omissão parcial inconstitucional do § único do art. 34 da Lei nº. 10.741/2003, em razão da "[...] inexistência de justificativa plausível para discriminação dos portadores de deficiência em relação aos idosos, bem como dos idosos beneficiários da assistência social em relação aos idosos titulares de benefícios previdenciários no valor de até um salário mínimo" (RE 580.963/PR. Rel.: ministro Gilmar Mendes. Julgamento: 18/04/2013. DJ: 13/11/2013). </a:t>
            </a:r>
          </a:p>
        </p:txBody>
      </p:sp>
      <p:sp>
        <p:nvSpPr>
          <p:cNvPr id="3" name="Título 2"/>
          <p:cNvSpPr>
            <a:spLocks noGrp="1"/>
          </p:cNvSpPr>
          <p:nvPr>
            <p:ph type="title"/>
          </p:nvPr>
        </p:nvSpPr>
        <p:spPr/>
        <p:txBody>
          <a:bodyPr>
            <a:normAutofit/>
          </a:bodyPr>
          <a:lstStyle/>
          <a:p>
            <a:r>
              <a:rPr lang="pt-BR" dirty="0" smtClean="0">
                <a:solidFill>
                  <a:schemeClr val="accent1">
                    <a:lumMod val="75000"/>
                  </a:schemeClr>
                </a:solidFill>
              </a:rPr>
              <a:t>RE 580.963/PR</a:t>
            </a:r>
            <a:endParaRPr lang="pt-BR" dirty="0">
              <a:solidFill>
                <a:schemeClr val="accent1">
                  <a:lumMod val="75000"/>
                </a:schemeClr>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1484784"/>
            <a:ext cx="8784976" cy="5188032"/>
          </a:xfrm>
        </p:spPr>
        <p:txBody>
          <a:bodyPr>
            <a:normAutofit fontScale="85000" lnSpcReduction="20000"/>
          </a:bodyPr>
          <a:lstStyle/>
          <a:p>
            <a:r>
              <a:rPr lang="pt-BR" sz="2800" b="1" dirty="0" err="1" smtClean="0">
                <a:solidFill>
                  <a:schemeClr val="accent1">
                    <a:lumMod val="75000"/>
                  </a:schemeClr>
                </a:solidFill>
              </a:rPr>
              <a:t>Benvindo</a:t>
            </a:r>
            <a:r>
              <a:rPr lang="pt-BR" sz="2800" b="1" dirty="0" smtClean="0">
                <a:solidFill>
                  <a:schemeClr val="accent1">
                    <a:lumMod val="75000"/>
                  </a:schemeClr>
                </a:solidFill>
              </a:rPr>
              <a:t> </a:t>
            </a:r>
            <a:r>
              <a:rPr lang="pt-BR" sz="2800" dirty="0" smtClean="0"/>
              <a:t>destaca que quando o STF soluciona determinadas omissões legislativas, como o ocorrido no caso da greve dos servidores públicos e da aposentadoria especial, "[...] ainda que contrarie pontualmente algum interesse estatal, </a:t>
            </a:r>
            <a:r>
              <a:rPr lang="pt-BR" sz="2800" b="1" dirty="0" smtClean="0">
                <a:solidFill>
                  <a:schemeClr val="accent1">
                    <a:lumMod val="75000"/>
                  </a:schemeClr>
                </a:solidFill>
              </a:rPr>
              <a:t>faz ao governo um favor: retira de sua conta (e do debate político) o ônus político que qualquer restrição que devam ser impostas a esses direitos</a:t>
            </a:r>
            <a:r>
              <a:rPr lang="pt-BR" sz="2800" dirty="0" smtClean="0"/>
              <a:t>" (</a:t>
            </a:r>
            <a:r>
              <a:rPr lang="pt-BR" sz="2800" dirty="0" err="1" smtClean="0"/>
              <a:t>BENVINDO</a:t>
            </a:r>
            <a:r>
              <a:rPr lang="pt-BR" sz="2800" dirty="0" smtClean="0"/>
              <a:t>, 2013, p. 291). </a:t>
            </a:r>
          </a:p>
          <a:p>
            <a:r>
              <a:rPr lang="pt-BR" sz="2800" dirty="0" smtClean="0"/>
              <a:t>A solução de omissões legislativas acaba por ser uma "</a:t>
            </a:r>
            <a:r>
              <a:rPr lang="pt-BR" sz="2800" b="1" dirty="0" smtClean="0">
                <a:solidFill>
                  <a:schemeClr val="accent1">
                    <a:lumMod val="75000"/>
                  </a:schemeClr>
                </a:solidFill>
              </a:rPr>
              <a:t>armadilha constitucional</a:t>
            </a:r>
            <a:r>
              <a:rPr lang="pt-BR" sz="2800" dirty="0" smtClean="0"/>
              <a:t>" para o Judiciário, pois este "[...] - que não se sujeita ao escrutínio político típico dos poderes eleitos - </a:t>
            </a:r>
            <a:r>
              <a:rPr lang="pt-BR" sz="2800" b="1" dirty="0" smtClean="0">
                <a:solidFill>
                  <a:schemeClr val="accent1">
                    <a:lumMod val="75000"/>
                  </a:schemeClr>
                </a:solidFill>
              </a:rPr>
              <a:t>terá, por vezes, que fazer opções que não se apoiam em critérios jurídicos, mas em juízos de conveniência e oportunidade típicos do Legislativo, para os quais o Judiciário não se encontra aparelhado</a:t>
            </a:r>
            <a:r>
              <a:rPr lang="pt-BR" sz="2800" dirty="0" smtClean="0"/>
              <a:t>" (</a:t>
            </a:r>
            <a:r>
              <a:rPr lang="pt-BR" sz="2800" dirty="0" err="1" smtClean="0"/>
              <a:t>BENVINDO</a:t>
            </a:r>
            <a:r>
              <a:rPr lang="pt-BR" sz="2800" dirty="0" smtClean="0"/>
              <a:t>, 2013, p. 292). </a:t>
            </a:r>
            <a:endParaRPr lang="pt-BR" sz="2800" dirty="0"/>
          </a:p>
        </p:txBody>
      </p:sp>
      <p:sp>
        <p:nvSpPr>
          <p:cNvPr id="3" name="Título 2"/>
          <p:cNvSpPr>
            <a:spLocks noGrp="1"/>
          </p:cNvSpPr>
          <p:nvPr>
            <p:ph type="title"/>
          </p:nvPr>
        </p:nvSpPr>
        <p:spPr/>
        <p:txBody>
          <a:bodyPr>
            <a:normAutofit/>
          </a:bodyPr>
          <a:lstStyle/>
          <a:p>
            <a:r>
              <a:rPr lang="pt-BR" dirty="0" smtClean="0">
                <a:solidFill>
                  <a:schemeClr val="accent1">
                    <a:lumMod val="75000"/>
                  </a:schemeClr>
                </a:solidFill>
              </a:rPr>
              <a:t>A solução das omissões </a:t>
            </a:r>
            <a:endParaRPr lang="pt-BR" dirty="0">
              <a:solidFill>
                <a:schemeClr val="accent1">
                  <a:lumMod val="75000"/>
                </a:schemeClr>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1484784"/>
            <a:ext cx="8784976" cy="5188032"/>
          </a:xfrm>
        </p:spPr>
        <p:txBody>
          <a:bodyPr>
            <a:normAutofit/>
          </a:bodyPr>
          <a:lstStyle/>
          <a:p>
            <a:r>
              <a:rPr lang="pt-BR" sz="2400" dirty="0" smtClean="0"/>
              <a:t>Além do problema da legitimidade, </a:t>
            </a:r>
            <a:r>
              <a:rPr lang="pt-BR" sz="2400" b="1" dirty="0" err="1" smtClean="0">
                <a:solidFill>
                  <a:schemeClr val="accent1">
                    <a:lumMod val="75000"/>
                  </a:schemeClr>
                </a:solidFill>
              </a:rPr>
              <a:t>Benvindo</a:t>
            </a:r>
            <a:r>
              <a:rPr lang="pt-BR" sz="2400" b="1" dirty="0" smtClean="0">
                <a:solidFill>
                  <a:schemeClr val="accent1">
                    <a:lumMod val="75000"/>
                  </a:schemeClr>
                </a:solidFill>
              </a:rPr>
              <a:t> </a:t>
            </a:r>
            <a:r>
              <a:rPr lang="pt-BR" sz="2400" dirty="0" smtClean="0"/>
              <a:t>destaca também que o Judiciário, "[...] ao elaborar uma norma própria para reger a situação até o seu posterior regramento legislativo, representa, por si só, um </a:t>
            </a:r>
            <a:r>
              <a:rPr lang="pt-BR" sz="2400" b="1" dirty="0" smtClean="0">
                <a:solidFill>
                  <a:schemeClr val="accent1">
                    <a:lumMod val="75000"/>
                  </a:schemeClr>
                </a:solidFill>
              </a:rPr>
              <a:t>desestímulo ao debate legislativo do tema</a:t>
            </a:r>
            <a:r>
              <a:rPr lang="pt-BR" sz="2400" dirty="0" smtClean="0"/>
              <a:t>" (2013, p. 293). </a:t>
            </a:r>
          </a:p>
          <a:p>
            <a:r>
              <a:rPr lang="pt-BR" sz="2400" dirty="0" smtClean="0"/>
              <a:t>Nesse sentido, "[...] </a:t>
            </a:r>
            <a:r>
              <a:rPr lang="pt-BR" sz="2400" b="1" dirty="0" smtClean="0">
                <a:solidFill>
                  <a:schemeClr val="accent1">
                    <a:lumMod val="75000"/>
                  </a:schemeClr>
                </a:solidFill>
              </a:rPr>
              <a:t>o Congresso terá, em regra, poucas razões para enfrentar novamente as disputas políticas </a:t>
            </a:r>
            <a:r>
              <a:rPr lang="pt-BR" sz="2400" dirty="0" smtClean="0"/>
              <a:t>que as decisões adotadas pelo Judiciário em sede de Mandado de Injunção podem resolver com menos 'estardalhaço'" (</a:t>
            </a:r>
            <a:r>
              <a:rPr lang="pt-BR" sz="2400" dirty="0" err="1" smtClean="0"/>
              <a:t>BENVINDO</a:t>
            </a:r>
            <a:r>
              <a:rPr lang="pt-BR" sz="2400" dirty="0" smtClean="0"/>
              <a:t>, 2013, p. 203).</a:t>
            </a:r>
            <a:endParaRPr lang="pt-BR" sz="2400" dirty="0"/>
          </a:p>
        </p:txBody>
      </p:sp>
      <p:sp>
        <p:nvSpPr>
          <p:cNvPr id="3" name="Título 2"/>
          <p:cNvSpPr>
            <a:spLocks noGrp="1"/>
          </p:cNvSpPr>
          <p:nvPr>
            <p:ph type="title"/>
          </p:nvPr>
        </p:nvSpPr>
        <p:spPr/>
        <p:txBody>
          <a:bodyPr>
            <a:normAutofit/>
          </a:bodyPr>
          <a:lstStyle/>
          <a:p>
            <a:r>
              <a:rPr lang="pt-BR" dirty="0" smtClean="0">
                <a:solidFill>
                  <a:schemeClr val="accent1">
                    <a:lumMod val="75000"/>
                  </a:schemeClr>
                </a:solidFill>
              </a:rPr>
              <a:t>A solução das omissões </a:t>
            </a:r>
            <a:endParaRPr lang="pt-BR" dirty="0">
              <a:solidFill>
                <a:schemeClr val="accent1">
                  <a:lumMod val="75000"/>
                </a:schemeClr>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pt-BR" dirty="0" smtClean="0"/>
              <a:t>BIBLIOGRAFIA</a:t>
            </a:r>
            <a:endParaRPr lang="pt-BR" dirty="0"/>
          </a:p>
        </p:txBody>
      </p:sp>
      <p:sp>
        <p:nvSpPr>
          <p:cNvPr id="6" name="Espaço Reservado para Conteúdo 5"/>
          <p:cNvSpPr>
            <a:spLocks noGrp="1"/>
          </p:cNvSpPr>
          <p:nvPr>
            <p:ph idx="1"/>
          </p:nvPr>
        </p:nvSpPr>
        <p:spPr>
          <a:xfrm>
            <a:off x="251520" y="1481328"/>
            <a:ext cx="8640960" cy="5376672"/>
          </a:xfrm>
        </p:spPr>
        <p:txBody>
          <a:bodyPr>
            <a:normAutofit fontScale="62500" lnSpcReduction="20000"/>
          </a:bodyPr>
          <a:lstStyle/>
          <a:p>
            <a:r>
              <a:rPr lang="pt-BR" dirty="0" err="1" smtClean="0"/>
              <a:t>BENVINDO</a:t>
            </a:r>
            <a:r>
              <a:rPr lang="pt-BR" dirty="0" smtClean="0"/>
              <a:t>, Juliano </a:t>
            </a:r>
            <a:r>
              <a:rPr lang="pt-BR" dirty="0" err="1" smtClean="0"/>
              <a:t>Zaiden</a:t>
            </a:r>
            <a:r>
              <a:rPr lang="pt-BR" dirty="0" smtClean="0"/>
              <a:t>. </a:t>
            </a:r>
            <a:r>
              <a:rPr lang="pt-BR" b="1" dirty="0" smtClean="0"/>
              <a:t>Mandado de Injunção em Perigo: os riscos da abstração de seus efeitos no contexto do ativismo judiciário brasileiro </a:t>
            </a:r>
            <a:r>
              <a:rPr lang="pt-BR" i="1" dirty="0" smtClean="0"/>
              <a:t>in</a:t>
            </a:r>
            <a:r>
              <a:rPr lang="pt-BR" b="1" dirty="0" smtClean="0"/>
              <a:t> Mandado de Injunção, Estudos sobre sua regulamentação, </a:t>
            </a:r>
            <a:r>
              <a:rPr lang="pt-BR" dirty="0" smtClean="0"/>
              <a:t>org.</a:t>
            </a:r>
            <a:r>
              <a:rPr lang="pt-BR" b="1" dirty="0" smtClean="0"/>
              <a:t> </a:t>
            </a:r>
            <a:r>
              <a:rPr lang="pt-BR" dirty="0" smtClean="0"/>
              <a:t>MENDES, Gilmar, VALE, André Rufino do, QUINTAS, Fábio Lima. São Paulo: Saraiva, 2013.</a:t>
            </a:r>
          </a:p>
          <a:p>
            <a:r>
              <a:rPr lang="en-US" dirty="0" smtClean="0"/>
              <a:t>FROEHLICH, Charles Andrade &amp; </a:t>
            </a:r>
            <a:r>
              <a:rPr lang="en-US" dirty="0" err="1" smtClean="0"/>
              <a:t>HAMMES</a:t>
            </a:r>
            <a:r>
              <a:rPr lang="en-US" dirty="0" smtClean="0"/>
              <a:t>, </a:t>
            </a:r>
            <a:r>
              <a:rPr lang="en-US" dirty="0" err="1" smtClean="0"/>
              <a:t>Elia</a:t>
            </a:r>
            <a:r>
              <a:rPr lang="en-US" dirty="0" smtClean="0"/>
              <a:t> Denise. </a:t>
            </a:r>
            <a:r>
              <a:rPr lang="pt-BR" b="1" dirty="0" smtClean="0"/>
              <a:t>Manual do controle de concentrado de constitucionalidade.</a:t>
            </a:r>
            <a:r>
              <a:rPr lang="pt-BR" dirty="0" smtClean="0"/>
              <a:t> Curitiba: Juruá, 2009. </a:t>
            </a:r>
          </a:p>
          <a:p>
            <a:r>
              <a:rPr lang="pt-BR" dirty="0" err="1" smtClean="0"/>
              <a:t>KAUFMANN</a:t>
            </a:r>
            <a:r>
              <a:rPr lang="pt-BR" dirty="0" smtClean="0"/>
              <a:t>, Rodrigo de Oliveira. </a:t>
            </a:r>
            <a:r>
              <a:rPr lang="pt-BR" b="1" dirty="0" smtClean="0"/>
              <a:t>Mandado de Injunção como Poder-Atribuição </a:t>
            </a:r>
            <a:r>
              <a:rPr lang="pt-BR" i="1" dirty="0" smtClean="0"/>
              <a:t>in</a:t>
            </a:r>
            <a:r>
              <a:rPr lang="pt-BR" b="1" dirty="0" smtClean="0"/>
              <a:t> Mandado de Injunção, Estudos sobre sua regulamentação, </a:t>
            </a:r>
            <a:r>
              <a:rPr lang="pt-BR" dirty="0" smtClean="0"/>
              <a:t>org.</a:t>
            </a:r>
            <a:r>
              <a:rPr lang="pt-BR" b="1" dirty="0" smtClean="0"/>
              <a:t> </a:t>
            </a:r>
            <a:r>
              <a:rPr lang="pt-BR" dirty="0" smtClean="0"/>
              <a:t>MENDES, Gilmar, VALE, André Rufino do, QUINTAS, Fábio Lima. São Paulo: Saraiva, 2013.</a:t>
            </a:r>
          </a:p>
          <a:p>
            <a:r>
              <a:rPr lang="pt-BR" dirty="0" smtClean="0"/>
              <a:t>MEIRELLES, </a:t>
            </a:r>
            <a:r>
              <a:rPr lang="pt-BR" dirty="0" err="1" smtClean="0"/>
              <a:t>Hely</a:t>
            </a:r>
            <a:r>
              <a:rPr lang="pt-BR" dirty="0" smtClean="0"/>
              <a:t> Lopes, WALD, Arnoldo &amp; MENDES, Gilmar Mendes. </a:t>
            </a:r>
            <a:r>
              <a:rPr lang="pt-BR" b="1" dirty="0" smtClean="0"/>
              <a:t>Mandado de segurança e ações constitucionais</a:t>
            </a:r>
            <a:r>
              <a:rPr lang="pt-BR" dirty="0" smtClean="0"/>
              <a:t>. 32ª edição com a colaboração de Rodrigo Garcia da Fonseca. São Paulo: Malheiros Editores, 2009. </a:t>
            </a:r>
          </a:p>
          <a:p>
            <a:r>
              <a:rPr lang="pt-BR" dirty="0" smtClean="0"/>
              <a:t>MENDES, Gilmar Ferreira; VALE, André Rufino do.; QUINTAS, Fábio Lima (</a:t>
            </a:r>
            <a:r>
              <a:rPr lang="pt-BR" dirty="0" err="1" smtClean="0"/>
              <a:t>orgs</a:t>
            </a:r>
            <a:r>
              <a:rPr lang="pt-BR" dirty="0" smtClean="0"/>
              <a:t>). </a:t>
            </a:r>
            <a:r>
              <a:rPr lang="pt-BR" b="1" dirty="0" smtClean="0"/>
              <a:t>Mandado de injunção: estudos sobre sua regulamentação</a:t>
            </a:r>
            <a:r>
              <a:rPr lang="pt-BR" dirty="0" smtClean="0"/>
              <a:t>. São Paulo: Saraiva, 2013a. </a:t>
            </a:r>
          </a:p>
          <a:p>
            <a:r>
              <a:rPr lang="pt-BR" dirty="0" smtClean="0"/>
              <a:t>_______. </a:t>
            </a:r>
            <a:r>
              <a:rPr lang="pt-BR" b="1" dirty="0" smtClean="0"/>
              <a:t>O Mandado de Injunção e a Necessidade de sua Regulação Legislativa </a:t>
            </a:r>
            <a:r>
              <a:rPr lang="pt-BR" i="1" dirty="0" smtClean="0"/>
              <a:t>in</a:t>
            </a:r>
            <a:r>
              <a:rPr lang="pt-BR" b="1" dirty="0" smtClean="0"/>
              <a:t> Mandado de Injunção, Estudos sobre sua regulamentação, </a:t>
            </a:r>
            <a:r>
              <a:rPr lang="pt-BR" dirty="0" smtClean="0"/>
              <a:t>org.</a:t>
            </a:r>
            <a:r>
              <a:rPr lang="pt-BR" b="1" dirty="0" smtClean="0"/>
              <a:t> </a:t>
            </a:r>
            <a:r>
              <a:rPr lang="pt-BR" dirty="0" smtClean="0"/>
              <a:t>MENDES, Gilmar, VALE, André Rufino do, QUINTAS, Fábio Lima. São Paulo: Saraiva, </a:t>
            </a:r>
            <a:r>
              <a:rPr lang="pt-BR" dirty="0" err="1" smtClean="0"/>
              <a:t>2013b</a:t>
            </a:r>
            <a:r>
              <a:rPr lang="pt-BR" dirty="0" smtClean="0"/>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pt-BR" dirty="0" smtClean="0"/>
              <a:t>BIBLIOGRAFIA</a:t>
            </a:r>
            <a:endParaRPr lang="pt-BR" dirty="0"/>
          </a:p>
        </p:txBody>
      </p:sp>
      <p:sp>
        <p:nvSpPr>
          <p:cNvPr id="6" name="Espaço Reservado para Conteúdo 5"/>
          <p:cNvSpPr>
            <a:spLocks noGrp="1"/>
          </p:cNvSpPr>
          <p:nvPr>
            <p:ph idx="1"/>
          </p:nvPr>
        </p:nvSpPr>
        <p:spPr>
          <a:xfrm>
            <a:off x="251520" y="1481328"/>
            <a:ext cx="8640960" cy="5376672"/>
          </a:xfrm>
        </p:spPr>
        <p:txBody>
          <a:bodyPr>
            <a:normAutofit fontScale="77500" lnSpcReduction="20000"/>
          </a:bodyPr>
          <a:lstStyle/>
          <a:p>
            <a:r>
              <a:rPr lang="pt-BR" dirty="0" smtClean="0"/>
              <a:t>MORAIS, Carlos Blanco de. </a:t>
            </a:r>
            <a:r>
              <a:rPr lang="pt-BR" b="1" dirty="0" smtClean="0"/>
              <a:t>As Omissões Legislativas e os Efeitos Jurídicos do Mandado de Injunção: um ângulo de visão português </a:t>
            </a:r>
            <a:r>
              <a:rPr lang="pt-BR" i="1" dirty="0" smtClean="0"/>
              <a:t>in</a:t>
            </a:r>
            <a:r>
              <a:rPr lang="pt-BR" b="1" dirty="0" smtClean="0"/>
              <a:t> Mandado de Injunção, Estudos sobre sua regulamentação, </a:t>
            </a:r>
            <a:r>
              <a:rPr lang="pt-BR" dirty="0" smtClean="0"/>
              <a:t>org.</a:t>
            </a:r>
            <a:r>
              <a:rPr lang="pt-BR" b="1" dirty="0" smtClean="0"/>
              <a:t> </a:t>
            </a:r>
            <a:r>
              <a:rPr lang="pt-BR" dirty="0" smtClean="0"/>
              <a:t>MENDES, Gilmar, VALE, André Rufino do, QUINTAS, Fábio Lima. São Paulo: Saraiva, 2013.</a:t>
            </a:r>
          </a:p>
          <a:p>
            <a:r>
              <a:rPr lang="pt-BR" dirty="0" err="1" smtClean="0"/>
              <a:t>STURZENEGGER</a:t>
            </a:r>
            <a:r>
              <a:rPr lang="pt-BR" dirty="0" smtClean="0"/>
              <a:t>, Ricardo Luiz </a:t>
            </a:r>
            <a:r>
              <a:rPr lang="pt-BR" dirty="0" err="1" smtClean="0"/>
              <a:t>Blundi</a:t>
            </a:r>
            <a:r>
              <a:rPr lang="pt-BR" dirty="0" smtClean="0"/>
              <a:t>. </a:t>
            </a:r>
            <a:r>
              <a:rPr lang="pt-BR" b="1" dirty="0" smtClean="0"/>
              <a:t>Novas Perspectivas sobre o Mandado de Injunção </a:t>
            </a:r>
            <a:r>
              <a:rPr lang="pt-BR" i="1" dirty="0" smtClean="0"/>
              <a:t>in</a:t>
            </a:r>
            <a:r>
              <a:rPr lang="pt-BR" b="1" dirty="0" smtClean="0"/>
              <a:t> Mandado de Injunção, Estudos sobre sua regulamentação, </a:t>
            </a:r>
            <a:r>
              <a:rPr lang="pt-BR" dirty="0" smtClean="0"/>
              <a:t>org.</a:t>
            </a:r>
            <a:r>
              <a:rPr lang="pt-BR" b="1" dirty="0" smtClean="0"/>
              <a:t> </a:t>
            </a:r>
            <a:r>
              <a:rPr lang="pt-BR" dirty="0" smtClean="0"/>
              <a:t>MENDES, Gilmar, VALE, André Rufino do, QUINTAS, Fábio Lima. São Paulo: Saraiva, 2013.</a:t>
            </a:r>
          </a:p>
          <a:p>
            <a:r>
              <a:rPr lang="pt-BR" dirty="0" smtClean="0"/>
              <a:t>TAVARES, André Ramos. </a:t>
            </a:r>
            <a:r>
              <a:rPr lang="pt-BR" b="1" dirty="0" smtClean="0"/>
              <a:t>Curso de Direito Constitucional. </a:t>
            </a:r>
            <a:r>
              <a:rPr lang="pt-BR" dirty="0" smtClean="0"/>
              <a:t>11ª edição revisada e atualizada. São Paulo: Saraiva, 2013a.</a:t>
            </a:r>
          </a:p>
          <a:p>
            <a:r>
              <a:rPr lang="pt-BR" dirty="0" smtClean="0"/>
              <a:t>_______. </a:t>
            </a:r>
            <a:r>
              <a:rPr lang="pt-BR" b="1" dirty="0" smtClean="0"/>
              <a:t>O Cabimento do Mandado de Injunção: a omissão inconstitucional e suas espécies, </a:t>
            </a:r>
            <a:r>
              <a:rPr lang="pt-BR" i="1" dirty="0" smtClean="0"/>
              <a:t>in</a:t>
            </a:r>
            <a:r>
              <a:rPr lang="pt-BR" b="1" dirty="0" smtClean="0"/>
              <a:t> Mandado de Injunção, Estudos sobre sua regulamentação, </a:t>
            </a:r>
            <a:r>
              <a:rPr lang="pt-BR" dirty="0" smtClean="0"/>
              <a:t>org.</a:t>
            </a:r>
            <a:r>
              <a:rPr lang="pt-BR" b="1" dirty="0" smtClean="0"/>
              <a:t> </a:t>
            </a:r>
            <a:r>
              <a:rPr lang="pt-BR" dirty="0" smtClean="0"/>
              <a:t>MENDES, Gilmar, VALE, André Rufino do, QUINTAS, Fábio Lima. São Paulo: Saraiva, </a:t>
            </a:r>
            <a:r>
              <a:rPr lang="pt-BR" dirty="0" err="1" smtClean="0"/>
              <a:t>2013b</a:t>
            </a:r>
            <a:r>
              <a:rPr lang="pt-BR" dirty="0" smtClean="0"/>
              <a:t>.</a:t>
            </a:r>
          </a:p>
          <a:p>
            <a:r>
              <a:rPr lang="pt-BR" dirty="0" smtClean="0"/>
              <a:t>_______. </a:t>
            </a:r>
            <a:r>
              <a:rPr lang="pt-BR" b="1" dirty="0" smtClean="0"/>
              <a:t>Teoria da Justiça Constitucional. </a:t>
            </a:r>
            <a:r>
              <a:rPr lang="pt-BR" dirty="0" smtClean="0"/>
              <a:t>1ª edição. São Paulo: Saraiva, 2005. </a:t>
            </a:r>
            <a:endParaRPr lang="pt-B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pt-BR" dirty="0" smtClean="0"/>
              <a:t>BIBLIOGRAFIA</a:t>
            </a:r>
            <a:endParaRPr lang="pt-BR" dirty="0"/>
          </a:p>
        </p:txBody>
      </p:sp>
      <p:sp>
        <p:nvSpPr>
          <p:cNvPr id="6" name="Espaço Reservado para Conteúdo 5"/>
          <p:cNvSpPr>
            <a:spLocks noGrp="1"/>
          </p:cNvSpPr>
          <p:nvPr>
            <p:ph idx="1"/>
          </p:nvPr>
        </p:nvSpPr>
        <p:spPr>
          <a:xfrm>
            <a:off x="251520" y="1481328"/>
            <a:ext cx="8640960" cy="5376672"/>
          </a:xfrm>
        </p:spPr>
        <p:txBody>
          <a:bodyPr>
            <a:normAutofit fontScale="92500" lnSpcReduction="20000"/>
          </a:bodyPr>
          <a:lstStyle/>
          <a:p>
            <a:r>
              <a:rPr lang="pt-BR" sz="2800" dirty="0" smtClean="0"/>
              <a:t>Constituição da República Federativa do Brasil de 1988.</a:t>
            </a:r>
          </a:p>
          <a:p>
            <a:r>
              <a:rPr lang="pt-BR" sz="2800" dirty="0" smtClean="0"/>
              <a:t>Emenda Constitucional nº. 19, de 04/06/1998. </a:t>
            </a:r>
          </a:p>
          <a:p>
            <a:r>
              <a:rPr lang="pt-BR" sz="2800" dirty="0" smtClean="0"/>
              <a:t>Lei nº. 9.868, de 10/11/1999 (Ação Direta de Inconstitucionalidade e Ação Declaratória de Constitucionalidade).</a:t>
            </a:r>
          </a:p>
          <a:p>
            <a:r>
              <a:rPr lang="pt-BR" sz="2800" dirty="0" smtClean="0"/>
              <a:t>Lei nº. 9.882, de 03/12/1999 (Arguição de Descumprimento de Preceito Fundamental).</a:t>
            </a:r>
          </a:p>
          <a:p>
            <a:r>
              <a:rPr lang="pt-BR" sz="2800" dirty="0" smtClean="0"/>
              <a:t>Lei nº. 11.417, de 19/12/ 2006 (Súmula Vinculante). </a:t>
            </a:r>
          </a:p>
          <a:p>
            <a:r>
              <a:rPr lang="pt-BR" sz="2800" dirty="0" smtClean="0"/>
              <a:t>Lei nº. 12.063, de 27/10/2009 (Ação Direita de Inconstitucionalidade por Omissão).</a:t>
            </a:r>
          </a:p>
          <a:p>
            <a:r>
              <a:rPr lang="pt-BR" sz="2800" dirty="0" smtClean="0"/>
              <a:t>Supremo Tribunal Federal: </a:t>
            </a:r>
            <a:r>
              <a:rPr lang="pt-BR" sz="2800" u="sng" dirty="0" smtClean="0"/>
              <a:t>http://www.stf.jus.br/portal/principal/principal.asp.</a:t>
            </a:r>
            <a:r>
              <a:rPr lang="pt-BR" sz="2800" dirty="0" smtClean="0"/>
              <a:t> Último acesso: 21/02/2014. </a:t>
            </a:r>
          </a:p>
          <a:p>
            <a:pPr lvl="1">
              <a:buNone/>
            </a:pPr>
            <a:endParaRPr lang="pt-B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5188032"/>
          </a:xfrm>
        </p:spPr>
        <p:txBody>
          <a:bodyPr>
            <a:normAutofit/>
          </a:bodyPr>
          <a:lstStyle/>
          <a:p>
            <a:r>
              <a:rPr lang="pt-BR" sz="3200" dirty="0" smtClean="0"/>
              <a:t>De acordo com Tavares, possui três pressupostos fundamentais: </a:t>
            </a:r>
          </a:p>
          <a:p>
            <a:pPr lvl="1"/>
            <a:r>
              <a:rPr lang="pt-BR" sz="2800" dirty="0" smtClean="0"/>
              <a:t>"i) supremacia do parâmetro (que é a Constituição); </a:t>
            </a:r>
          </a:p>
          <a:p>
            <a:pPr lvl="1"/>
            <a:r>
              <a:rPr lang="pt-BR" sz="2800" dirty="0" smtClean="0"/>
              <a:t>ii) norma constitucional que imponha dever legislativo que não possa ser concretizado diretamente pelo Judiciário pelos meios clássicos; e </a:t>
            </a:r>
          </a:p>
          <a:p>
            <a:pPr lvl="1"/>
            <a:r>
              <a:rPr lang="pt-BR" sz="2800" dirty="0" smtClean="0"/>
              <a:t>(iii) existência de um ato legislativo ou de uma omissão insuportável perante a norma superior" (</a:t>
            </a:r>
            <a:r>
              <a:rPr lang="pt-BR" sz="2800" dirty="0" err="1" smtClean="0"/>
              <a:t>2013b</a:t>
            </a:r>
            <a:r>
              <a:rPr lang="pt-BR" sz="2800" dirty="0" smtClean="0"/>
              <a:t>, p. 387).</a:t>
            </a:r>
          </a:p>
        </p:txBody>
      </p:sp>
      <p:sp>
        <p:nvSpPr>
          <p:cNvPr id="3" name="Título 2"/>
          <p:cNvSpPr>
            <a:spLocks noGrp="1"/>
          </p:cNvSpPr>
          <p:nvPr>
            <p:ph type="title"/>
          </p:nvPr>
        </p:nvSpPr>
        <p:spPr/>
        <p:txBody>
          <a:bodyPr>
            <a:normAutofit/>
          </a:bodyPr>
          <a:lstStyle/>
          <a:p>
            <a:r>
              <a:rPr lang="pt-BR" dirty="0" smtClean="0">
                <a:solidFill>
                  <a:schemeClr val="accent1">
                    <a:lumMod val="75000"/>
                  </a:schemeClr>
                </a:solidFill>
              </a:rPr>
              <a:t>Pressupostos fundamentais... </a:t>
            </a:r>
            <a:endParaRPr lang="pt-BR" dirty="0">
              <a:solidFill>
                <a:schemeClr val="accent1">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5188032"/>
          </a:xfrm>
        </p:spPr>
        <p:txBody>
          <a:bodyPr>
            <a:normAutofit fontScale="92500" lnSpcReduction="20000"/>
          </a:bodyPr>
          <a:lstStyle/>
          <a:p>
            <a:r>
              <a:rPr lang="pt-BR" sz="3200" dirty="0" smtClean="0"/>
              <a:t>Ricardo </a:t>
            </a:r>
            <a:r>
              <a:rPr lang="pt-BR" sz="3200" dirty="0" err="1" smtClean="0"/>
              <a:t>STURZENEGGER</a:t>
            </a:r>
            <a:r>
              <a:rPr lang="pt-BR" sz="3200" dirty="0" smtClean="0"/>
              <a:t>, 2013, p. 47:</a:t>
            </a:r>
          </a:p>
          <a:p>
            <a:pPr lvl="1"/>
            <a:r>
              <a:rPr lang="pt-BR" sz="2800" dirty="0" smtClean="0"/>
              <a:t>(i) </a:t>
            </a:r>
            <a:r>
              <a:rPr lang="pt-BR" sz="2800" b="1" dirty="0" smtClean="0">
                <a:solidFill>
                  <a:schemeClr val="accent1">
                    <a:lumMod val="75000"/>
                  </a:schemeClr>
                </a:solidFill>
              </a:rPr>
              <a:t>reconhecimento da omissão </a:t>
            </a:r>
            <a:r>
              <a:rPr lang="pt-BR" sz="2800" dirty="0" smtClean="0"/>
              <a:t>(vinculado à maturidade do consenso sobre a matéria a ser legislada); </a:t>
            </a:r>
          </a:p>
          <a:p>
            <a:pPr lvl="1"/>
            <a:r>
              <a:rPr lang="pt-BR" sz="2800" dirty="0" smtClean="0"/>
              <a:t>(ii) </a:t>
            </a:r>
            <a:r>
              <a:rPr lang="pt-BR" sz="2800" b="1" dirty="0" smtClean="0">
                <a:solidFill>
                  <a:schemeClr val="accent1">
                    <a:lumMod val="75000"/>
                  </a:schemeClr>
                </a:solidFill>
              </a:rPr>
              <a:t>reconhecimento de omissão parcial </a:t>
            </a:r>
            <a:r>
              <a:rPr lang="pt-BR" sz="2800" dirty="0" smtClean="0"/>
              <a:t>(casos de legislação insuficiente), principalmente tendo em conta o fato de que há grande margem de discricionariedade ao legislador na interpretação constitucional, sobretudo considerando a sua legitimidade no papel catalisador próprio dos anseios sociais; </a:t>
            </a:r>
          </a:p>
          <a:p>
            <a:pPr lvl="1"/>
            <a:r>
              <a:rPr lang="pt-BR" sz="2800" dirty="0" smtClean="0"/>
              <a:t>(iii) </a:t>
            </a:r>
            <a:r>
              <a:rPr lang="pt-BR" sz="2800" b="1" dirty="0" smtClean="0">
                <a:solidFill>
                  <a:schemeClr val="accent1">
                    <a:lumMod val="75000"/>
                  </a:schemeClr>
                </a:solidFill>
              </a:rPr>
              <a:t>os efeitos do reconhecimento da omissão</a:t>
            </a:r>
            <a:r>
              <a:rPr lang="pt-BR" sz="2800" dirty="0" smtClean="0"/>
              <a:t>, na perspectiva de que nessa seara o cuidado com as questões institucionais é natural ao processo de reconhecimento da omissão. </a:t>
            </a:r>
            <a:endParaRPr lang="pt-BR" sz="2800" dirty="0"/>
          </a:p>
        </p:txBody>
      </p:sp>
      <p:sp>
        <p:nvSpPr>
          <p:cNvPr id="3" name="Título 2"/>
          <p:cNvSpPr>
            <a:spLocks noGrp="1"/>
          </p:cNvSpPr>
          <p:nvPr>
            <p:ph type="title"/>
          </p:nvPr>
        </p:nvSpPr>
        <p:spPr/>
        <p:txBody>
          <a:bodyPr>
            <a:normAutofit/>
          </a:bodyPr>
          <a:lstStyle/>
          <a:p>
            <a:r>
              <a:rPr lang="pt-BR" dirty="0" smtClean="0">
                <a:solidFill>
                  <a:schemeClr val="accent1">
                    <a:lumMod val="75000"/>
                  </a:schemeClr>
                </a:solidFill>
              </a:rPr>
              <a:t>Desafios...</a:t>
            </a:r>
            <a:endParaRPr lang="pt-BR" dirty="0">
              <a:solidFill>
                <a:schemeClr val="accent1">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5188032"/>
          </a:xfrm>
        </p:spPr>
        <p:txBody>
          <a:bodyPr>
            <a:normAutofit/>
          </a:bodyPr>
          <a:lstStyle/>
          <a:p>
            <a:r>
              <a:rPr lang="pt-BR" sz="2800" dirty="0" smtClean="0"/>
              <a:t>Mora legislativa</a:t>
            </a:r>
          </a:p>
          <a:p>
            <a:r>
              <a:rPr lang="pt-BR" sz="2800" dirty="0" smtClean="0"/>
              <a:t>Há de se </a:t>
            </a:r>
            <a:r>
              <a:rPr lang="pt-BR" sz="2800" b="1" dirty="0" smtClean="0">
                <a:solidFill>
                  <a:schemeClr val="accent1">
                    <a:lumMod val="75000"/>
                  </a:schemeClr>
                </a:solidFill>
              </a:rPr>
              <a:t>fornecer um tempo </a:t>
            </a:r>
            <a:r>
              <a:rPr lang="pt-BR" sz="2800" dirty="0" smtClean="0"/>
              <a:t>para que a lei seja proposta, discutida e aprovada pelo órgão competente. </a:t>
            </a:r>
          </a:p>
          <a:p>
            <a:r>
              <a:rPr lang="pt-BR" sz="2800" dirty="0" smtClean="0"/>
              <a:t>Não bastaria apenas a obrigatoriedade da elaboração da lei para que seja declarada a inconstitucionalidade. Há de se verificar se houve tempo necessário para amadurecer o </a:t>
            </a:r>
            <a:r>
              <a:rPr lang="pt-BR" sz="2800" b="1" dirty="0" smtClean="0">
                <a:solidFill>
                  <a:schemeClr val="accent1">
                    <a:lumMod val="75000"/>
                  </a:schemeClr>
                </a:solidFill>
              </a:rPr>
              <a:t>consenso</a:t>
            </a:r>
            <a:r>
              <a:rPr lang="pt-BR" sz="2800" dirty="0" smtClean="0"/>
              <a:t> em torno da temática em questão. </a:t>
            </a:r>
          </a:p>
          <a:p>
            <a:endParaRPr lang="pt-BR" sz="2800" dirty="0"/>
          </a:p>
        </p:txBody>
      </p:sp>
      <p:sp>
        <p:nvSpPr>
          <p:cNvPr id="3" name="Título 2"/>
          <p:cNvSpPr>
            <a:spLocks noGrp="1"/>
          </p:cNvSpPr>
          <p:nvPr>
            <p:ph type="title"/>
          </p:nvPr>
        </p:nvSpPr>
        <p:spPr/>
        <p:txBody>
          <a:bodyPr>
            <a:normAutofit fontScale="90000"/>
          </a:bodyPr>
          <a:lstStyle/>
          <a:p>
            <a:r>
              <a:rPr lang="pt-BR" dirty="0" smtClean="0">
                <a:solidFill>
                  <a:schemeClr val="accent1">
                    <a:lumMod val="75000"/>
                  </a:schemeClr>
                </a:solidFill>
              </a:rPr>
              <a:t>(1) Reconhecimento da omissão</a:t>
            </a:r>
            <a:endParaRPr lang="pt-BR" dirty="0">
              <a:solidFill>
                <a:schemeClr val="accent1">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5188032"/>
          </a:xfrm>
        </p:spPr>
        <p:txBody>
          <a:bodyPr>
            <a:normAutofit fontScale="85000" lnSpcReduction="20000"/>
          </a:bodyPr>
          <a:lstStyle/>
          <a:p>
            <a:r>
              <a:rPr lang="pt-BR" sz="2800" dirty="0" smtClean="0"/>
              <a:t>Tavares a respeito da inconstitucionalidade material: "[...] podem-se distinguir quatro espécies de lei materialmente inconstitucional: </a:t>
            </a:r>
            <a:r>
              <a:rPr lang="pt-BR" sz="2800" b="1" dirty="0" smtClean="0">
                <a:solidFill>
                  <a:schemeClr val="accent1">
                    <a:lumMod val="75000"/>
                  </a:schemeClr>
                </a:solidFill>
              </a:rPr>
              <a:t>em razão da matéria </a:t>
            </a:r>
            <a:r>
              <a:rPr lang="pt-BR" sz="2800" dirty="0" smtClean="0"/>
              <a:t>(</a:t>
            </a:r>
            <a:r>
              <a:rPr lang="pt-BR" sz="2800" i="1" dirty="0" err="1" smtClean="0"/>
              <a:t>stricto</a:t>
            </a:r>
            <a:r>
              <a:rPr lang="pt-BR" sz="2800" i="1" dirty="0" smtClean="0"/>
              <a:t> </a:t>
            </a:r>
            <a:r>
              <a:rPr lang="pt-BR" sz="2800" i="1" dirty="0" err="1" smtClean="0"/>
              <a:t>sensu</a:t>
            </a:r>
            <a:r>
              <a:rPr lang="pt-BR" sz="2800" dirty="0" smtClean="0"/>
              <a:t>), em </a:t>
            </a:r>
            <a:r>
              <a:rPr lang="pt-BR" sz="2800" b="1" dirty="0" smtClean="0">
                <a:solidFill>
                  <a:schemeClr val="accent1">
                    <a:lumMod val="75000"/>
                  </a:schemeClr>
                </a:solidFill>
              </a:rPr>
              <a:t>razão da pessoa </a:t>
            </a:r>
            <a:r>
              <a:rPr lang="pt-BR" sz="2800" dirty="0" smtClean="0"/>
              <a:t>(extensão subjetiva da lei), e em </a:t>
            </a:r>
            <a:r>
              <a:rPr lang="pt-BR" sz="2800" b="1" dirty="0" smtClean="0">
                <a:solidFill>
                  <a:schemeClr val="accent1">
                    <a:lumMod val="75000"/>
                  </a:schemeClr>
                </a:solidFill>
              </a:rPr>
              <a:t>razão do espaço </a:t>
            </a:r>
            <a:r>
              <a:rPr lang="pt-BR" sz="2800" dirty="0" smtClean="0"/>
              <a:t>(extensão geográfica da lei) e </a:t>
            </a:r>
            <a:r>
              <a:rPr lang="pt-BR" sz="2800" b="1" dirty="0" smtClean="0">
                <a:solidFill>
                  <a:schemeClr val="accent1">
                    <a:lumMod val="75000"/>
                  </a:schemeClr>
                </a:solidFill>
              </a:rPr>
              <a:t>em razão do tempo </a:t>
            </a:r>
            <a:r>
              <a:rPr lang="pt-BR" sz="2800" dirty="0" smtClean="0"/>
              <a:t>(período de vigência da lei)" (</a:t>
            </a:r>
            <a:r>
              <a:rPr lang="pt-BR" sz="2800" dirty="0" err="1" smtClean="0"/>
              <a:t>2013b</a:t>
            </a:r>
            <a:r>
              <a:rPr lang="pt-BR" sz="2800" dirty="0" smtClean="0"/>
              <a:t>, p. 393-94). </a:t>
            </a:r>
          </a:p>
          <a:p>
            <a:r>
              <a:rPr lang="pt-BR" sz="2800" b="1" dirty="0" smtClean="0">
                <a:solidFill>
                  <a:schemeClr val="accent1">
                    <a:lumMod val="75000"/>
                  </a:schemeClr>
                </a:solidFill>
              </a:rPr>
              <a:t>Tirando a primeira espécie, nas três outras situações, </a:t>
            </a:r>
            <a:r>
              <a:rPr lang="pt-BR" sz="2800" dirty="0" smtClean="0"/>
              <a:t>apesar da existência da lei, </a:t>
            </a:r>
            <a:r>
              <a:rPr lang="pt-BR" sz="2800" b="1" dirty="0" smtClean="0">
                <a:solidFill>
                  <a:schemeClr val="accent1">
                    <a:lumMod val="75000"/>
                  </a:schemeClr>
                </a:solidFill>
              </a:rPr>
              <a:t>podemos vislumbrar a ocorrência de uma inconstitucionalidade por omissão</a:t>
            </a:r>
            <a:r>
              <a:rPr lang="pt-BR" sz="2800" dirty="0" smtClean="0"/>
              <a:t>, ou porque algum grupo de pessoas não foi incluído na lei, ou porque um território específico foi deixado de fora da hipótese legal injustificadamente, ou ainda porque um período determinado deixou de ser abrangido pela norma jurídica em questão.</a:t>
            </a:r>
          </a:p>
        </p:txBody>
      </p:sp>
      <p:sp>
        <p:nvSpPr>
          <p:cNvPr id="3" name="Título 2"/>
          <p:cNvSpPr>
            <a:spLocks noGrp="1"/>
          </p:cNvSpPr>
          <p:nvPr>
            <p:ph type="title"/>
          </p:nvPr>
        </p:nvSpPr>
        <p:spPr/>
        <p:txBody>
          <a:bodyPr>
            <a:normAutofit fontScale="90000"/>
          </a:bodyPr>
          <a:lstStyle/>
          <a:p>
            <a:r>
              <a:rPr lang="pt-BR" dirty="0" smtClean="0">
                <a:solidFill>
                  <a:schemeClr val="accent1">
                    <a:lumMod val="75000"/>
                  </a:schemeClr>
                </a:solidFill>
              </a:rPr>
              <a:t>(2) Reconhecimento da omissão parcial</a:t>
            </a:r>
            <a:endParaRPr lang="pt-BR" dirty="0">
              <a:solidFill>
                <a:schemeClr val="accent1">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5188032"/>
          </a:xfrm>
        </p:spPr>
        <p:txBody>
          <a:bodyPr>
            <a:normAutofit fontScale="92500" lnSpcReduction="10000"/>
          </a:bodyPr>
          <a:lstStyle/>
          <a:p>
            <a:r>
              <a:rPr lang="pt-BR" sz="2800" dirty="0" smtClean="0"/>
              <a:t>Gilmar Mendes: "Como omissão deveria ser entendida não só a chamada omissão absoluta do legislador, isto é, a total ausência de normas, como também a </a:t>
            </a:r>
            <a:r>
              <a:rPr lang="pt-BR" sz="2800" b="1" dirty="0" smtClean="0">
                <a:solidFill>
                  <a:schemeClr val="accent1">
                    <a:lumMod val="75000"/>
                  </a:schemeClr>
                </a:solidFill>
              </a:rPr>
              <a:t>omissão parcial, na hipótese de cumprimento imperfeito ou insatisfatório de dever constitucional de legislar</a:t>
            </a:r>
            <a:r>
              <a:rPr lang="pt-BR" sz="2800" dirty="0" smtClean="0"/>
              <a:t>" (2013, p. 25). </a:t>
            </a:r>
          </a:p>
          <a:p>
            <a:r>
              <a:rPr lang="pt-BR" sz="2800" dirty="0" smtClean="0"/>
              <a:t>Nesse sentido, temos também Charles </a:t>
            </a:r>
            <a:r>
              <a:rPr lang="pt-BR" sz="2800" dirty="0" err="1" smtClean="0"/>
              <a:t>Froehlich</a:t>
            </a:r>
            <a:r>
              <a:rPr lang="pt-BR" sz="2800" dirty="0" smtClean="0"/>
              <a:t> e Elia D. </a:t>
            </a:r>
            <a:r>
              <a:rPr lang="pt-BR" sz="2800" dirty="0" err="1" smtClean="0"/>
              <a:t>Hammes</a:t>
            </a:r>
            <a:r>
              <a:rPr lang="pt-BR" sz="2800" dirty="0" smtClean="0"/>
              <a:t>: “[...] pode-se admitir uma inconstitucionalidade omissiva parcial, ou seja: </a:t>
            </a:r>
            <a:r>
              <a:rPr lang="pt-BR" sz="2800" b="1" dirty="0" smtClean="0">
                <a:solidFill>
                  <a:schemeClr val="accent1">
                    <a:lumMod val="75000"/>
                  </a:schemeClr>
                </a:solidFill>
              </a:rPr>
              <a:t>o poder competente não fez ‘tudo’ o que deveria fazer para efetivar a norma constitucional em sua completude</a:t>
            </a:r>
            <a:r>
              <a:rPr lang="pt-BR" sz="2800" dirty="0" smtClean="0"/>
              <a:t>” (2009, p. 213).</a:t>
            </a:r>
          </a:p>
          <a:p>
            <a:endParaRPr lang="pt-BR" sz="2800" dirty="0" smtClean="0"/>
          </a:p>
        </p:txBody>
      </p:sp>
      <p:sp>
        <p:nvSpPr>
          <p:cNvPr id="3" name="Título 2"/>
          <p:cNvSpPr>
            <a:spLocks noGrp="1"/>
          </p:cNvSpPr>
          <p:nvPr>
            <p:ph type="title"/>
          </p:nvPr>
        </p:nvSpPr>
        <p:spPr/>
        <p:txBody>
          <a:bodyPr>
            <a:normAutofit fontScale="90000"/>
          </a:bodyPr>
          <a:lstStyle/>
          <a:p>
            <a:r>
              <a:rPr lang="pt-BR" dirty="0" smtClean="0">
                <a:solidFill>
                  <a:schemeClr val="accent1">
                    <a:lumMod val="75000"/>
                  </a:schemeClr>
                </a:solidFill>
              </a:rPr>
              <a:t>Reconhecimento da omissão parcial</a:t>
            </a:r>
            <a:endParaRPr lang="pt-BR" dirty="0">
              <a:solidFill>
                <a:schemeClr val="accent1">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fontScale="90000"/>
          </a:bodyPr>
          <a:lstStyle/>
          <a:p>
            <a:r>
              <a:rPr lang="pt-BR" dirty="0" smtClean="0">
                <a:solidFill>
                  <a:schemeClr val="accent1">
                    <a:lumMod val="75000"/>
                  </a:schemeClr>
                </a:solidFill>
              </a:rPr>
              <a:t>Reconhecimento da omissão parcial</a:t>
            </a:r>
            <a:endParaRPr lang="pt-BR" dirty="0">
              <a:solidFill>
                <a:schemeClr val="accent1">
                  <a:lumMod val="75000"/>
                </a:schemeClr>
              </a:solidFill>
            </a:endParaRPr>
          </a:p>
        </p:txBody>
      </p:sp>
      <p:pic>
        <p:nvPicPr>
          <p:cNvPr id="1026" name="Picture 2"/>
          <p:cNvPicPr>
            <a:picLocks noChangeAspect="1" noChangeArrowheads="1"/>
          </p:cNvPicPr>
          <p:nvPr/>
        </p:nvPicPr>
        <p:blipFill>
          <a:blip r:embed="rId2" cstate="print"/>
          <a:srcRect/>
          <a:stretch>
            <a:fillRect/>
          </a:stretch>
        </p:blipFill>
        <p:spPr bwMode="auto">
          <a:xfrm>
            <a:off x="208164" y="1152128"/>
            <a:ext cx="8684316" cy="5517232"/>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983</TotalTime>
  <Words>3504</Words>
  <Application>Microsoft Office PowerPoint</Application>
  <PresentationFormat>Apresentação na tela (4:3)</PresentationFormat>
  <Paragraphs>151</Paragraphs>
  <Slides>39</Slides>
  <Notes>0</Notes>
  <HiddenSlides>0</HiddenSlides>
  <MMClips>0</MMClips>
  <ScaleCrop>false</ScaleCrop>
  <HeadingPairs>
    <vt:vector size="4" baseType="variant">
      <vt:variant>
        <vt:lpstr>Tema</vt:lpstr>
      </vt:variant>
      <vt:variant>
        <vt:i4>1</vt:i4>
      </vt:variant>
      <vt:variant>
        <vt:lpstr>Títulos de slides</vt:lpstr>
      </vt:variant>
      <vt:variant>
        <vt:i4>39</vt:i4>
      </vt:variant>
    </vt:vector>
  </HeadingPairs>
  <TitlesOfParts>
    <vt:vector size="40" baseType="lpstr">
      <vt:lpstr>Concurso</vt:lpstr>
      <vt:lpstr>Inconstitucionalidade por Omissão</vt:lpstr>
      <vt:lpstr>PROGRAMA</vt:lpstr>
      <vt:lpstr>O que é omissão inconstitucional?</vt:lpstr>
      <vt:lpstr>Pressupostos fundamentais... </vt:lpstr>
      <vt:lpstr>Desafios...</vt:lpstr>
      <vt:lpstr>(1) Reconhecimento da omissão</vt:lpstr>
      <vt:lpstr>(2) Reconhecimento da omissão parcial</vt:lpstr>
      <vt:lpstr>Reconhecimento da omissão parcial</vt:lpstr>
      <vt:lpstr>Reconhecimento da omissão parcial</vt:lpstr>
      <vt:lpstr>Reconhecimento da omissão parcial</vt:lpstr>
      <vt:lpstr>(3) Efeitos do reconhecimento da omissão</vt:lpstr>
      <vt:lpstr>ADI 1.439/DF</vt:lpstr>
      <vt:lpstr>ADI 1.442/DF</vt:lpstr>
      <vt:lpstr>ADI 875/DF</vt:lpstr>
      <vt:lpstr>ADI 875/DF</vt:lpstr>
      <vt:lpstr>ADI 875/DF</vt:lpstr>
      <vt:lpstr>ADI 875/DF</vt:lpstr>
      <vt:lpstr>ADI 875/DF</vt:lpstr>
      <vt:lpstr>ADI 875/DF</vt:lpstr>
      <vt:lpstr>ADO 23/DF</vt:lpstr>
      <vt:lpstr>O CASO DO BPC</vt:lpstr>
      <vt:lpstr>Constituição de 1988</vt:lpstr>
      <vt:lpstr>Lei n. 8.742/93 (LOAS)</vt:lpstr>
      <vt:lpstr>ADIN 1.231-1/DF</vt:lpstr>
      <vt:lpstr>ADIN 1.231-1/DF</vt:lpstr>
      <vt:lpstr>RE 567.985/MT</vt:lpstr>
      <vt:lpstr>RE 567.985/MT</vt:lpstr>
      <vt:lpstr>RE 567.985/MT</vt:lpstr>
      <vt:lpstr>RE 580.963/PR</vt:lpstr>
      <vt:lpstr>RE 580.963/PR</vt:lpstr>
      <vt:lpstr>RE 580.963/PR</vt:lpstr>
      <vt:lpstr>RE 580.963/PR</vt:lpstr>
      <vt:lpstr>RE 580.963/PR</vt:lpstr>
      <vt:lpstr>RE 580.963/PR</vt:lpstr>
      <vt:lpstr>A solução das omissões </vt:lpstr>
      <vt:lpstr>A solução das omissões </vt:lpstr>
      <vt:lpstr>BIBLIOGRAFIA</vt:lpstr>
      <vt:lpstr>BIBLIOGRAFIA</vt:lpstr>
      <vt:lpstr>BIBLIOGRAFIA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Inconstitucionalidade por Omissão</dc:title>
  <dc:creator>Cristina Barboza</dc:creator>
  <cp:lastModifiedBy>ALESP</cp:lastModifiedBy>
  <cp:revision>44</cp:revision>
  <dcterms:created xsi:type="dcterms:W3CDTF">2014-05-12T23:14:37Z</dcterms:created>
  <dcterms:modified xsi:type="dcterms:W3CDTF">2014-06-03T19:37:09Z</dcterms:modified>
</cp:coreProperties>
</file>